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56"/>
  </p:notesMasterIdLst>
  <p:sldIdLst>
    <p:sldId id="256" r:id="rId2"/>
    <p:sldId id="257" r:id="rId3"/>
    <p:sldId id="414" r:id="rId4"/>
    <p:sldId id="404" r:id="rId5"/>
    <p:sldId id="286" r:id="rId6"/>
    <p:sldId id="341" r:id="rId7"/>
    <p:sldId id="339" r:id="rId8"/>
    <p:sldId id="406" r:id="rId9"/>
    <p:sldId id="271" r:id="rId10"/>
    <p:sldId id="415" r:id="rId11"/>
    <p:sldId id="416" r:id="rId12"/>
    <p:sldId id="418" r:id="rId13"/>
    <p:sldId id="320" r:id="rId14"/>
    <p:sldId id="411" r:id="rId15"/>
    <p:sldId id="412" r:id="rId16"/>
    <p:sldId id="410" r:id="rId17"/>
    <p:sldId id="309" r:id="rId18"/>
    <p:sldId id="429" r:id="rId19"/>
    <p:sldId id="431" r:id="rId20"/>
    <p:sldId id="430" r:id="rId21"/>
    <p:sldId id="432" r:id="rId22"/>
    <p:sldId id="433" r:id="rId23"/>
    <p:sldId id="434" r:id="rId24"/>
    <p:sldId id="435" r:id="rId25"/>
    <p:sldId id="437" r:id="rId26"/>
    <p:sldId id="438" r:id="rId27"/>
    <p:sldId id="440" r:id="rId28"/>
    <p:sldId id="441" r:id="rId29"/>
    <p:sldId id="442" r:id="rId30"/>
    <p:sldId id="422" r:id="rId31"/>
    <p:sldId id="423" r:id="rId32"/>
    <p:sldId id="424" r:id="rId33"/>
    <p:sldId id="425" r:id="rId34"/>
    <p:sldId id="427" r:id="rId35"/>
    <p:sldId id="426" r:id="rId36"/>
    <p:sldId id="428" r:id="rId37"/>
    <p:sldId id="419" r:id="rId38"/>
    <p:sldId id="408" r:id="rId39"/>
    <p:sldId id="364" r:id="rId40"/>
    <p:sldId id="363" r:id="rId41"/>
    <p:sldId id="365" r:id="rId42"/>
    <p:sldId id="367" r:id="rId43"/>
    <p:sldId id="369" r:id="rId44"/>
    <p:sldId id="370" r:id="rId45"/>
    <p:sldId id="378" r:id="rId46"/>
    <p:sldId id="381" r:id="rId47"/>
    <p:sldId id="384" r:id="rId48"/>
    <p:sldId id="385" r:id="rId49"/>
    <p:sldId id="389" r:id="rId50"/>
    <p:sldId id="392" r:id="rId51"/>
    <p:sldId id="395" r:id="rId52"/>
    <p:sldId id="396" r:id="rId53"/>
    <p:sldId id="420" r:id="rId54"/>
    <p:sldId id="353" r:id="rId55"/>
  </p:sldIdLst>
  <p:sldSz cx="12192000" cy="6858000"/>
  <p:notesSz cx="6858000" cy="9144000"/>
  <p:defaultTextStyle>
    <a:defPPr>
      <a:defRPr lang="pt-BR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5" autoAdjust="0"/>
    <p:restoredTop sz="95196" autoAdjust="0"/>
  </p:normalViewPr>
  <p:slideViewPr>
    <p:cSldViewPr snapToGrid="0">
      <p:cViewPr varScale="1">
        <p:scale>
          <a:sx n="73" d="100"/>
          <a:sy n="73" d="100"/>
        </p:scale>
        <p:origin x="21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6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0E52A-A2BA-4458-8818-18F7421205B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B1C2F63-C998-457D-96BC-6D5C98EE0DDB}">
      <dgm:prSet phldrT="[Texto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Controle Social</a:t>
          </a:r>
          <a:endParaRPr lang="pt-BR" sz="2000" b="1" dirty="0">
            <a:solidFill>
              <a:schemeClr val="tx1"/>
            </a:solidFill>
          </a:endParaRPr>
        </a:p>
      </dgm:t>
    </dgm:pt>
    <dgm:pt modelId="{97C4562D-8482-45F7-9FE9-F7A17DC2F2F0}" type="parTrans" cxnId="{E171DA40-0F22-41C2-921B-0CEF2A184454}">
      <dgm:prSet/>
      <dgm:spPr/>
      <dgm:t>
        <a:bodyPr/>
        <a:lstStyle/>
        <a:p>
          <a:endParaRPr lang="pt-BR"/>
        </a:p>
      </dgm:t>
    </dgm:pt>
    <dgm:pt modelId="{502070C2-D919-4628-B7BB-ACE3F99A6F23}" type="sibTrans" cxnId="{E171DA40-0F22-41C2-921B-0CEF2A184454}">
      <dgm:prSet/>
      <dgm:spPr/>
      <dgm:t>
        <a:bodyPr/>
        <a:lstStyle/>
        <a:p>
          <a:endParaRPr lang="pt-BR"/>
        </a:p>
      </dgm:t>
    </dgm:pt>
    <dgm:pt modelId="{061BF2BF-B66E-4DD9-AD7E-A0CDA84AFB9F}">
      <dgm:prSet phldrT="[Texto]" custT="1"/>
      <dgm:spPr>
        <a:solidFill>
          <a:schemeClr val="accent1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Controle e Fiscalização externos</a:t>
          </a:r>
          <a:endParaRPr lang="pt-BR" sz="2000" b="1" dirty="0">
            <a:solidFill>
              <a:schemeClr val="tx1"/>
            </a:solidFill>
          </a:endParaRPr>
        </a:p>
      </dgm:t>
    </dgm:pt>
    <dgm:pt modelId="{42649F42-BA19-4A3A-ABA6-7D2BEE9833D1}" type="parTrans" cxnId="{9A4598DB-FDDD-4393-9C30-CF392AD5AA9C}">
      <dgm:prSet/>
      <dgm:spPr/>
      <dgm:t>
        <a:bodyPr/>
        <a:lstStyle/>
        <a:p>
          <a:endParaRPr lang="pt-BR"/>
        </a:p>
      </dgm:t>
    </dgm:pt>
    <dgm:pt modelId="{4C890CF9-77E6-47B5-8467-3974C5A37A42}" type="sibTrans" cxnId="{9A4598DB-FDDD-4393-9C30-CF392AD5AA9C}">
      <dgm:prSet/>
      <dgm:spPr/>
      <dgm:t>
        <a:bodyPr/>
        <a:lstStyle/>
        <a:p>
          <a:endParaRPr lang="pt-BR"/>
        </a:p>
      </dgm:t>
    </dgm:pt>
    <dgm:pt modelId="{1716E4E9-624F-479D-952F-763BF56E9630}">
      <dgm:prSet phldrT="[Texto]" custT="1"/>
      <dgm:spPr>
        <a:solidFill>
          <a:schemeClr val="accent1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Controles Internos</a:t>
          </a:r>
          <a:endParaRPr lang="pt-BR" sz="2000" b="1" dirty="0">
            <a:solidFill>
              <a:schemeClr val="tx1"/>
            </a:solidFill>
          </a:endParaRPr>
        </a:p>
      </dgm:t>
    </dgm:pt>
    <dgm:pt modelId="{0C4DA4E8-486D-495B-926E-3E04C95D193C}" type="parTrans" cxnId="{1BAE4DDB-0A03-4B08-9AEC-789350651384}">
      <dgm:prSet/>
      <dgm:spPr/>
      <dgm:t>
        <a:bodyPr/>
        <a:lstStyle/>
        <a:p>
          <a:endParaRPr lang="pt-BR"/>
        </a:p>
      </dgm:t>
    </dgm:pt>
    <dgm:pt modelId="{57ABBADD-BF21-4940-B206-AFB75CC6F968}" type="sibTrans" cxnId="{1BAE4DDB-0A03-4B08-9AEC-789350651384}">
      <dgm:prSet/>
      <dgm:spPr/>
      <dgm:t>
        <a:bodyPr/>
        <a:lstStyle/>
        <a:p>
          <a:endParaRPr lang="pt-BR"/>
        </a:p>
      </dgm:t>
    </dgm:pt>
    <dgm:pt modelId="{E2814627-A1D3-44AD-BB59-6749644A0C1D}" type="pres">
      <dgm:prSet presAssocID="{2EF0E52A-A2BA-4458-8818-18F7421205BC}" presName="compositeShape" presStyleCnt="0">
        <dgm:presLayoutVars>
          <dgm:chMax val="7"/>
          <dgm:dir/>
          <dgm:resizeHandles val="exact"/>
        </dgm:presLayoutVars>
      </dgm:prSet>
      <dgm:spPr/>
    </dgm:pt>
    <dgm:pt modelId="{DE6719D5-84F2-45F1-861F-ED897DB6B8BB}" type="pres">
      <dgm:prSet presAssocID="{0B1C2F63-C998-457D-96BC-6D5C98EE0DDB}" presName="circ1" presStyleLbl="vennNode1" presStyleIdx="0" presStyleCnt="3" custScaleX="130308" custScaleY="111974" custLinFactNeighborX="-1746" custLinFactNeighborY="3636"/>
      <dgm:spPr/>
      <dgm:t>
        <a:bodyPr/>
        <a:lstStyle/>
        <a:p>
          <a:endParaRPr lang="pt-BR"/>
        </a:p>
      </dgm:t>
    </dgm:pt>
    <dgm:pt modelId="{1DEECBAE-C73A-4C50-990C-5D32B4C75E24}" type="pres">
      <dgm:prSet presAssocID="{0B1C2F63-C998-457D-96BC-6D5C98EE0DD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AC9A0D-9224-49B6-84CF-B39D757C8F30}" type="pres">
      <dgm:prSet presAssocID="{061BF2BF-B66E-4DD9-AD7E-A0CDA84AFB9F}" presName="circ2" presStyleLbl="vennNode1" presStyleIdx="1" presStyleCnt="3" custScaleX="126223" custLinFactNeighborX="10595" custLinFactNeighborY="1816"/>
      <dgm:spPr/>
      <dgm:t>
        <a:bodyPr/>
        <a:lstStyle/>
        <a:p>
          <a:endParaRPr lang="pt-BR"/>
        </a:p>
      </dgm:t>
    </dgm:pt>
    <dgm:pt modelId="{E372709D-8692-4B3C-BCAE-F94AFD6A4BFF}" type="pres">
      <dgm:prSet presAssocID="{061BF2BF-B66E-4DD9-AD7E-A0CDA84AFB9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000197-D135-4082-8170-F29A3B9F9E3E}" type="pres">
      <dgm:prSet presAssocID="{1716E4E9-624F-479D-952F-763BF56E9630}" presName="circ3" presStyleLbl="vennNode1" presStyleIdx="2" presStyleCnt="3" custScaleX="122628" custScaleY="110904" custLinFactNeighborX="-18360" custLinFactNeighborY="-3636"/>
      <dgm:spPr/>
      <dgm:t>
        <a:bodyPr/>
        <a:lstStyle/>
        <a:p>
          <a:endParaRPr lang="pt-BR"/>
        </a:p>
      </dgm:t>
    </dgm:pt>
    <dgm:pt modelId="{509DC9AB-DB4F-4219-99C0-5766261B89A5}" type="pres">
      <dgm:prSet presAssocID="{1716E4E9-624F-479D-952F-763BF56E963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A4598DB-FDDD-4393-9C30-CF392AD5AA9C}" srcId="{2EF0E52A-A2BA-4458-8818-18F7421205BC}" destId="{061BF2BF-B66E-4DD9-AD7E-A0CDA84AFB9F}" srcOrd="1" destOrd="0" parTransId="{42649F42-BA19-4A3A-ABA6-7D2BEE9833D1}" sibTransId="{4C890CF9-77E6-47B5-8467-3974C5A37A42}"/>
    <dgm:cxn modelId="{C92546C2-E95D-4C0D-B09A-64553F039782}" type="presOf" srcId="{1716E4E9-624F-479D-952F-763BF56E9630}" destId="{509DC9AB-DB4F-4219-99C0-5766261B89A5}" srcOrd="1" destOrd="0" presId="urn:microsoft.com/office/officeart/2005/8/layout/venn1"/>
    <dgm:cxn modelId="{2423F76E-85AA-4285-B169-3CF7E60A0BD3}" type="presOf" srcId="{0B1C2F63-C998-457D-96BC-6D5C98EE0DDB}" destId="{DE6719D5-84F2-45F1-861F-ED897DB6B8BB}" srcOrd="0" destOrd="0" presId="urn:microsoft.com/office/officeart/2005/8/layout/venn1"/>
    <dgm:cxn modelId="{A383D0A6-068A-4A6C-B717-523963A016BB}" type="presOf" srcId="{0B1C2F63-C998-457D-96BC-6D5C98EE0DDB}" destId="{1DEECBAE-C73A-4C50-990C-5D32B4C75E24}" srcOrd="1" destOrd="0" presId="urn:microsoft.com/office/officeart/2005/8/layout/venn1"/>
    <dgm:cxn modelId="{E171DA40-0F22-41C2-921B-0CEF2A184454}" srcId="{2EF0E52A-A2BA-4458-8818-18F7421205BC}" destId="{0B1C2F63-C998-457D-96BC-6D5C98EE0DDB}" srcOrd="0" destOrd="0" parTransId="{97C4562D-8482-45F7-9FE9-F7A17DC2F2F0}" sibTransId="{502070C2-D919-4628-B7BB-ACE3F99A6F23}"/>
    <dgm:cxn modelId="{4C4A10C7-8AB1-42C0-B353-0C9DC3B58E94}" type="presOf" srcId="{2EF0E52A-A2BA-4458-8818-18F7421205BC}" destId="{E2814627-A1D3-44AD-BB59-6749644A0C1D}" srcOrd="0" destOrd="0" presId="urn:microsoft.com/office/officeart/2005/8/layout/venn1"/>
    <dgm:cxn modelId="{93A3AEA1-DDC0-44B3-A5C5-23403652B82D}" type="presOf" srcId="{1716E4E9-624F-479D-952F-763BF56E9630}" destId="{A6000197-D135-4082-8170-F29A3B9F9E3E}" srcOrd="0" destOrd="0" presId="urn:microsoft.com/office/officeart/2005/8/layout/venn1"/>
    <dgm:cxn modelId="{A956F5B1-7A48-44B5-942E-FD3EC2AEE25B}" type="presOf" srcId="{061BF2BF-B66E-4DD9-AD7E-A0CDA84AFB9F}" destId="{F7AC9A0D-9224-49B6-84CF-B39D757C8F30}" srcOrd="0" destOrd="0" presId="urn:microsoft.com/office/officeart/2005/8/layout/venn1"/>
    <dgm:cxn modelId="{64488068-B508-4F2A-B8E8-6BD0C25B8110}" type="presOf" srcId="{061BF2BF-B66E-4DD9-AD7E-A0CDA84AFB9F}" destId="{E372709D-8692-4B3C-BCAE-F94AFD6A4BFF}" srcOrd="1" destOrd="0" presId="urn:microsoft.com/office/officeart/2005/8/layout/venn1"/>
    <dgm:cxn modelId="{1BAE4DDB-0A03-4B08-9AEC-789350651384}" srcId="{2EF0E52A-A2BA-4458-8818-18F7421205BC}" destId="{1716E4E9-624F-479D-952F-763BF56E9630}" srcOrd="2" destOrd="0" parTransId="{0C4DA4E8-486D-495B-926E-3E04C95D193C}" sibTransId="{57ABBADD-BF21-4940-B206-AFB75CC6F968}"/>
    <dgm:cxn modelId="{D99A3DAF-44A1-48FA-9B07-A3B7D159E8D5}" type="presParOf" srcId="{E2814627-A1D3-44AD-BB59-6749644A0C1D}" destId="{DE6719D5-84F2-45F1-861F-ED897DB6B8BB}" srcOrd="0" destOrd="0" presId="urn:microsoft.com/office/officeart/2005/8/layout/venn1"/>
    <dgm:cxn modelId="{22CA6111-5479-438E-97FA-E14D6DF26817}" type="presParOf" srcId="{E2814627-A1D3-44AD-BB59-6749644A0C1D}" destId="{1DEECBAE-C73A-4C50-990C-5D32B4C75E24}" srcOrd="1" destOrd="0" presId="urn:microsoft.com/office/officeart/2005/8/layout/venn1"/>
    <dgm:cxn modelId="{09C7E95D-1233-4E54-B541-64E665DEDDD9}" type="presParOf" srcId="{E2814627-A1D3-44AD-BB59-6749644A0C1D}" destId="{F7AC9A0D-9224-49B6-84CF-B39D757C8F30}" srcOrd="2" destOrd="0" presId="urn:microsoft.com/office/officeart/2005/8/layout/venn1"/>
    <dgm:cxn modelId="{1C6DED90-AB2F-4B2C-B747-43867460C890}" type="presParOf" srcId="{E2814627-A1D3-44AD-BB59-6749644A0C1D}" destId="{E372709D-8692-4B3C-BCAE-F94AFD6A4BFF}" srcOrd="3" destOrd="0" presId="urn:microsoft.com/office/officeart/2005/8/layout/venn1"/>
    <dgm:cxn modelId="{DFD43612-30A9-4B25-AC83-C3367FBF4751}" type="presParOf" srcId="{E2814627-A1D3-44AD-BB59-6749644A0C1D}" destId="{A6000197-D135-4082-8170-F29A3B9F9E3E}" srcOrd="4" destOrd="0" presId="urn:microsoft.com/office/officeart/2005/8/layout/venn1"/>
    <dgm:cxn modelId="{AAC4FA99-9288-482F-A471-E06221DDE635}" type="presParOf" srcId="{E2814627-A1D3-44AD-BB59-6749644A0C1D}" destId="{509DC9AB-DB4F-4219-99C0-5766261B89A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CD21DE-BB13-4AD7-A72D-27EFD661A6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B38D647-1DF7-4C60-85AE-57D0356FFD87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200" b="0" dirty="0" smtClean="0">
              <a:latin typeface="Arial" panose="020B0604020202020204" pitchFamily="34" charset="0"/>
              <a:cs typeface="Arial" panose="020B0604020202020204" pitchFamily="34" charset="0"/>
            </a:rPr>
            <a:t>Admitir a utilização de títulos e valores mobiliários na integralização ou resgate de cotas.</a:t>
          </a:r>
          <a:endParaRPr lang="pt-BR" sz="2200" b="0" dirty="0"/>
        </a:p>
      </dgm:t>
    </dgm:pt>
    <dgm:pt modelId="{73BAF985-0852-4F9F-B3E5-EC4AC03A908A}" type="parTrans" cxnId="{86673769-352A-46D8-8987-CEC11C156D64}">
      <dgm:prSet/>
      <dgm:spPr/>
      <dgm:t>
        <a:bodyPr/>
        <a:lstStyle/>
        <a:p>
          <a:endParaRPr lang="pt-BR"/>
        </a:p>
      </dgm:t>
    </dgm:pt>
    <dgm:pt modelId="{3FFAB7AD-5D18-4A98-B7FB-46C13EBDB2A8}" type="sibTrans" cxnId="{86673769-352A-46D8-8987-CEC11C156D64}">
      <dgm:prSet/>
      <dgm:spPr/>
      <dgm:t>
        <a:bodyPr/>
        <a:lstStyle/>
        <a:p>
          <a:endParaRPr lang="pt-BR"/>
        </a:p>
      </dgm:t>
    </dgm:pt>
    <dgm:pt modelId="{CB8F3726-0D0C-420D-B187-9F4229A7AE62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200" b="0" dirty="0" smtClean="0">
              <a:latin typeface="Arial" panose="020B0604020202020204" pitchFamily="34" charset="0"/>
              <a:cs typeface="Arial" panose="020B0604020202020204" pitchFamily="34" charset="0"/>
            </a:rPr>
            <a:t>Dispensar a elaboração de prospecto, na distribuição de cotas de fundos fechados e publicação de anúncio de início/encerramento de distribuição. </a:t>
          </a:r>
          <a:endParaRPr lang="pt-BR" sz="2200" b="0" dirty="0"/>
        </a:p>
      </dgm:t>
    </dgm:pt>
    <dgm:pt modelId="{3C3FE6F3-E0C3-4A6E-A969-038C668F1962}" type="parTrans" cxnId="{29DDF262-E738-4382-8F0F-3F80FB262F21}">
      <dgm:prSet/>
      <dgm:spPr/>
      <dgm:t>
        <a:bodyPr/>
        <a:lstStyle/>
        <a:p>
          <a:endParaRPr lang="pt-BR"/>
        </a:p>
      </dgm:t>
    </dgm:pt>
    <dgm:pt modelId="{D77601CC-AB55-45C3-899D-01B23548C641}" type="sibTrans" cxnId="{29DDF262-E738-4382-8F0F-3F80FB262F21}">
      <dgm:prSet/>
      <dgm:spPr/>
      <dgm:t>
        <a:bodyPr/>
        <a:lstStyle/>
        <a:p>
          <a:endParaRPr lang="pt-BR"/>
        </a:p>
      </dgm:t>
    </dgm:pt>
    <dgm:pt modelId="{30C76AA7-F8CC-4C2F-8039-CECC2D3C0D0F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200" b="0" dirty="0" smtClean="0">
              <a:latin typeface="Arial" panose="020B0604020202020204" pitchFamily="34" charset="0"/>
              <a:cs typeface="Arial" panose="020B0604020202020204" pitchFamily="34" charset="0"/>
            </a:rPr>
            <a:t>Permitir a cobrança de taxa de performance. </a:t>
          </a:r>
          <a:endParaRPr lang="pt-BR" sz="2200" b="0" dirty="0"/>
        </a:p>
      </dgm:t>
    </dgm:pt>
    <dgm:pt modelId="{5B1922E7-1F2F-4ACF-AD5A-BA0222FAE20C}" type="parTrans" cxnId="{12344CDA-EF18-4353-84E5-582E67703068}">
      <dgm:prSet/>
      <dgm:spPr/>
      <dgm:t>
        <a:bodyPr/>
        <a:lstStyle/>
        <a:p>
          <a:endParaRPr lang="pt-BR"/>
        </a:p>
      </dgm:t>
    </dgm:pt>
    <dgm:pt modelId="{492C6E66-9D82-48F4-BC2B-2AC3553A79A2}" type="sibTrans" cxnId="{12344CDA-EF18-4353-84E5-582E67703068}">
      <dgm:prSet/>
      <dgm:spPr/>
      <dgm:t>
        <a:bodyPr/>
        <a:lstStyle/>
        <a:p>
          <a:endParaRPr lang="pt-BR"/>
        </a:p>
      </dgm:t>
    </dgm:pt>
    <dgm:pt modelId="{524CE38F-2B24-4FE2-836F-BFFD7AF7E9BA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200" b="0" dirty="0" smtClean="0">
              <a:latin typeface="Arial" panose="020B0604020202020204" pitchFamily="34" charset="0"/>
              <a:cs typeface="Arial" panose="020B0604020202020204" pitchFamily="34" charset="0"/>
            </a:rPr>
            <a:t>Estabelecer prazos para conversão (apuração do valor da cota) e para pagamento de resgates diferentes daqueles previstos para investidores não-qualificados.</a:t>
          </a:r>
          <a:endParaRPr lang="pt-BR" sz="2200" dirty="0"/>
        </a:p>
      </dgm:t>
    </dgm:pt>
    <dgm:pt modelId="{14BDCB30-58BE-44F3-B121-84BE4C298E0D}" type="parTrans" cxnId="{0DCFDA4C-6D07-4A3D-9ADE-9C75A51D06AF}">
      <dgm:prSet/>
      <dgm:spPr/>
      <dgm:t>
        <a:bodyPr/>
        <a:lstStyle/>
        <a:p>
          <a:endParaRPr lang="pt-BR"/>
        </a:p>
      </dgm:t>
    </dgm:pt>
    <dgm:pt modelId="{DA4CB358-27CE-4ABF-A93A-2AB217716D9D}" type="sibTrans" cxnId="{0DCFDA4C-6D07-4A3D-9ADE-9C75A51D06AF}">
      <dgm:prSet/>
      <dgm:spPr/>
      <dgm:t>
        <a:bodyPr/>
        <a:lstStyle/>
        <a:p>
          <a:endParaRPr lang="pt-BR"/>
        </a:p>
      </dgm:t>
    </dgm:pt>
    <dgm:pt modelId="{73B057DE-F358-4E82-A220-3E3338EC114B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200" b="0" dirty="0" smtClean="0">
              <a:latin typeface="Arial" panose="020B0604020202020204" pitchFamily="34" charset="0"/>
              <a:cs typeface="Arial" panose="020B0604020202020204" pitchFamily="34" charset="0"/>
            </a:rPr>
            <a:t>Prestar fiança, aval, aceite ou coobrigar-se de qualquer outra forma, em nome do fundo, relativamente a operações relacionadas à carteira do fundo, sendo necessária a concordância de 2/3 dos cotistas.  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dirty="0"/>
        </a:p>
      </dgm:t>
    </dgm:pt>
    <dgm:pt modelId="{F5947FB6-CF3E-45CD-9586-93F3CB30EA94}" type="parTrans" cxnId="{5ED186C2-CE8E-4FCF-AD08-46FCE1092FBF}">
      <dgm:prSet/>
      <dgm:spPr/>
      <dgm:t>
        <a:bodyPr/>
        <a:lstStyle/>
        <a:p>
          <a:endParaRPr lang="pt-BR"/>
        </a:p>
      </dgm:t>
    </dgm:pt>
    <dgm:pt modelId="{5E338506-43C4-4430-BDFF-3AFAB97CA752}" type="sibTrans" cxnId="{5ED186C2-CE8E-4FCF-AD08-46FCE1092FBF}">
      <dgm:prSet/>
      <dgm:spPr/>
      <dgm:t>
        <a:bodyPr/>
        <a:lstStyle/>
        <a:p>
          <a:endParaRPr lang="pt-BR"/>
        </a:p>
      </dgm:t>
    </dgm:pt>
    <dgm:pt modelId="{F80DC13B-BB68-4D01-B131-AF3190D1D194}" type="pres">
      <dgm:prSet presAssocID="{C0CD21DE-BB13-4AD7-A72D-27EFD661A6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AED423D-10C6-4FC4-9726-8BFE70380CEC}" type="pres">
      <dgm:prSet presAssocID="{BB38D647-1DF7-4C60-85AE-57D0356FFD87}" presName="parentLin" presStyleCnt="0"/>
      <dgm:spPr/>
    </dgm:pt>
    <dgm:pt modelId="{679D217A-9BAF-437D-95A7-90DF1400E33C}" type="pres">
      <dgm:prSet presAssocID="{BB38D647-1DF7-4C60-85AE-57D0356FFD87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ECEC748F-9EBE-4996-9ADA-20372C234DE6}" type="pres">
      <dgm:prSet presAssocID="{BB38D647-1DF7-4C60-85AE-57D0356FFD87}" presName="parentText" presStyleLbl="node1" presStyleIdx="0" presStyleCnt="5" custScaleX="142857" custScaleY="181296" custLinFactY="56520" custLinFactNeighborX="51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DFF0C5-30B6-4225-A97F-1E226D9AD765}" type="pres">
      <dgm:prSet presAssocID="{BB38D647-1DF7-4C60-85AE-57D0356FFD87}" presName="negativeSpace" presStyleCnt="0"/>
      <dgm:spPr/>
    </dgm:pt>
    <dgm:pt modelId="{1BCE93E1-BCFA-4A96-827B-17531F1EEA4A}" type="pres">
      <dgm:prSet presAssocID="{BB38D647-1DF7-4C60-85AE-57D0356FFD87}" presName="childText" presStyleLbl="conFgAcc1" presStyleIdx="0" presStyleCnt="5">
        <dgm:presLayoutVars>
          <dgm:bulletEnabled val="1"/>
        </dgm:presLayoutVars>
      </dgm:prSet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pt-BR"/>
        </a:p>
      </dgm:t>
    </dgm:pt>
    <dgm:pt modelId="{77FFAEAE-6079-4990-BE17-63DCBD2309EF}" type="pres">
      <dgm:prSet presAssocID="{3FFAB7AD-5D18-4A98-B7FB-46C13EBDB2A8}" presName="spaceBetweenRectangles" presStyleCnt="0"/>
      <dgm:spPr/>
    </dgm:pt>
    <dgm:pt modelId="{B2884FC0-D4BE-41A6-B0D4-0F262EF0D3B9}" type="pres">
      <dgm:prSet presAssocID="{CB8F3726-0D0C-420D-B187-9F4229A7AE62}" presName="parentLin" presStyleCnt="0"/>
      <dgm:spPr/>
    </dgm:pt>
    <dgm:pt modelId="{453C059D-B24B-46BC-A970-666DE4B7FC56}" type="pres">
      <dgm:prSet presAssocID="{CB8F3726-0D0C-420D-B187-9F4229A7AE62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96983FCC-C394-4928-933F-243C416B29F0}" type="pres">
      <dgm:prSet presAssocID="{CB8F3726-0D0C-420D-B187-9F4229A7AE62}" presName="parentText" presStyleLbl="node1" presStyleIdx="1" presStyleCnt="5" custScaleX="142857" custScaleY="157452" custLinFactY="5832" custLinFactNeighborX="51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BD11DB-0053-482A-A551-FE4A7D5B829E}" type="pres">
      <dgm:prSet presAssocID="{CB8F3726-0D0C-420D-B187-9F4229A7AE62}" presName="negativeSpace" presStyleCnt="0"/>
      <dgm:spPr/>
    </dgm:pt>
    <dgm:pt modelId="{42859FBB-6FDA-4700-A622-4112D09EC69C}" type="pres">
      <dgm:prSet presAssocID="{CB8F3726-0D0C-420D-B187-9F4229A7AE62}" presName="childText" presStyleLbl="conFgAcc1" presStyleIdx="1" presStyleCnt="5">
        <dgm:presLayoutVars>
          <dgm:bulletEnabled val="1"/>
        </dgm:presLayoutVars>
      </dgm:prSet>
      <dgm:spPr/>
    </dgm:pt>
    <dgm:pt modelId="{4E3F6F69-4274-4901-964A-B182A56C706F}" type="pres">
      <dgm:prSet presAssocID="{D77601CC-AB55-45C3-899D-01B23548C641}" presName="spaceBetweenRectangles" presStyleCnt="0"/>
      <dgm:spPr/>
    </dgm:pt>
    <dgm:pt modelId="{E90333B1-CB12-400E-8161-9177404223EF}" type="pres">
      <dgm:prSet presAssocID="{30C76AA7-F8CC-4C2F-8039-CECC2D3C0D0F}" presName="parentLin" presStyleCnt="0"/>
      <dgm:spPr/>
    </dgm:pt>
    <dgm:pt modelId="{156D566D-C119-4E63-9E9A-32E7A1C16C47}" type="pres">
      <dgm:prSet presAssocID="{30C76AA7-F8CC-4C2F-8039-CECC2D3C0D0F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4584BF6A-FF1E-4A3D-8190-D747E59BEFCD}" type="pres">
      <dgm:prSet presAssocID="{30C76AA7-F8CC-4C2F-8039-CECC2D3C0D0F}" presName="parentText" presStyleLbl="node1" presStyleIdx="2" presStyleCnt="5" custScaleX="136570" custLinFactY="12994" custLinFactNeighborX="178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20CF1D-8D90-43E8-A0B2-F3828CF9FFAA}" type="pres">
      <dgm:prSet presAssocID="{30C76AA7-F8CC-4C2F-8039-CECC2D3C0D0F}" presName="negativeSpace" presStyleCnt="0"/>
      <dgm:spPr/>
    </dgm:pt>
    <dgm:pt modelId="{C6C1AC4F-0749-4939-9907-F4BB19E0BA4B}" type="pres">
      <dgm:prSet presAssocID="{30C76AA7-F8CC-4C2F-8039-CECC2D3C0D0F}" presName="childText" presStyleLbl="conFgAcc1" presStyleIdx="2" presStyleCnt="5">
        <dgm:presLayoutVars>
          <dgm:bulletEnabled val="1"/>
        </dgm:presLayoutVars>
      </dgm:prSet>
      <dgm:spPr/>
    </dgm:pt>
    <dgm:pt modelId="{4522B224-4C61-462B-80C5-6EB1230E7BF5}" type="pres">
      <dgm:prSet presAssocID="{492C6E66-9D82-48F4-BC2B-2AC3553A79A2}" presName="spaceBetweenRectangles" presStyleCnt="0"/>
      <dgm:spPr/>
    </dgm:pt>
    <dgm:pt modelId="{76047C44-B947-4680-9EDF-74CD39F42D5C}" type="pres">
      <dgm:prSet presAssocID="{524CE38F-2B24-4FE2-836F-BFFD7AF7E9BA}" presName="parentLin" presStyleCnt="0"/>
      <dgm:spPr/>
    </dgm:pt>
    <dgm:pt modelId="{F6F37A7D-53F4-47D1-B2BC-3E123E1594C7}" type="pres">
      <dgm:prSet presAssocID="{524CE38F-2B24-4FE2-836F-BFFD7AF7E9BA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13BFADFB-4F5C-4ECE-8724-BC11D2255B07}" type="pres">
      <dgm:prSet presAssocID="{524CE38F-2B24-4FE2-836F-BFFD7AF7E9BA}" presName="parentText" presStyleLbl="node1" presStyleIdx="3" presStyleCnt="5" custScaleX="142857" custScaleY="150634" custLinFactNeighborX="515" custLinFactNeighborY="8693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BD89C8-3B1C-49EA-956D-37D2403E3DC4}" type="pres">
      <dgm:prSet presAssocID="{524CE38F-2B24-4FE2-836F-BFFD7AF7E9BA}" presName="negativeSpace" presStyleCnt="0"/>
      <dgm:spPr/>
    </dgm:pt>
    <dgm:pt modelId="{6483F11D-F007-4EB9-806E-E37CAD0133A5}" type="pres">
      <dgm:prSet presAssocID="{524CE38F-2B24-4FE2-836F-BFFD7AF7E9BA}" presName="childText" presStyleLbl="conFgAcc1" presStyleIdx="3" presStyleCnt="5">
        <dgm:presLayoutVars>
          <dgm:bulletEnabled val="1"/>
        </dgm:presLayoutVars>
      </dgm:prSet>
      <dgm:spPr/>
    </dgm:pt>
    <dgm:pt modelId="{8963D228-614E-43FC-891A-3AAE3BE4A819}" type="pres">
      <dgm:prSet presAssocID="{DA4CB358-27CE-4ABF-A93A-2AB217716D9D}" presName="spaceBetweenRectangles" presStyleCnt="0"/>
      <dgm:spPr/>
    </dgm:pt>
    <dgm:pt modelId="{E68BEA62-A2A9-4CD9-AFF1-B033BE4E891E}" type="pres">
      <dgm:prSet presAssocID="{73B057DE-F358-4E82-A220-3E3338EC114B}" presName="parentLin" presStyleCnt="0"/>
      <dgm:spPr/>
    </dgm:pt>
    <dgm:pt modelId="{D9BE36EA-4A59-4778-A8E2-4D3F421272CC}" type="pres">
      <dgm:prSet presAssocID="{73B057DE-F358-4E82-A220-3E3338EC114B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10CF7239-EA54-499F-88AD-45063836F726}" type="pres">
      <dgm:prSet presAssocID="{73B057DE-F358-4E82-A220-3E3338EC114B}" presName="parentText" presStyleLbl="node1" presStyleIdx="4" presStyleCnt="5" custScaleX="142857" custScaleY="265507" custLinFactNeighborX="515" custLinFactNeighborY="3605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9D5A48-479E-40FE-AA22-93A70CB290AE}" type="pres">
      <dgm:prSet presAssocID="{73B057DE-F358-4E82-A220-3E3338EC114B}" presName="negativeSpace" presStyleCnt="0"/>
      <dgm:spPr/>
    </dgm:pt>
    <dgm:pt modelId="{96FA96F5-CE5D-460F-A4E5-F96814937960}" type="pres">
      <dgm:prSet presAssocID="{73B057DE-F358-4E82-A220-3E3338EC114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2344CDA-EF18-4353-84E5-582E67703068}" srcId="{C0CD21DE-BB13-4AD7-A72D-27EFD661A673}" destId="{30C76AA7-F8CC-4C2F-8039-CECC2D3C0D0F}" srcOrd="2" destOrd="0" parTransId="{5B1922E7-1F2F-4ACF-AD5A-BA0222FAE20C}" sibTransId="{492C6E66-9D82-48F4-BC2B-2AC3553A79A2}"/>
    <dgm:cxn modelId="{D4966A65-D6BC-4133-8D54-282EDD7F46FF}" type="presOf" srcId="{73B057DE-F358-4E82-A220-3E3338EC114B}" destId="{D9BE36EA-4A59-4778-A8E2-4D3F421272CC}" srcOrd="0" destOrd="0" presId="urn:microsoft.com/office/officeart/2005/8/layout/list1"/>
    <dgm:cxn modelId="{8BA373E7-0AEF-437A-BA77-0571123EF692}" type="presOf" srcId="{C0CD21DE-BB13-4AD7-A72D-27EFD661A673}" destId="{F80DC13B-BB68-4D01-B131-AF3190D1D194}" srcOrd="0" destOrd="0" presId="urn:microsoft.com/office/officeart/2005/8/layout/list1"/>
    <dgm:cxn modelId="{B73428AF-0FE1-47A3-977B-F16535D283DE}" type="presOf" srcId="{524CE38F-2B24-4FE2-836F-BFFD7AF7E9BA}" destId="{F6F37A7D-53F4-47D1-B2BC-3E123E1594C7}" srcOrd="0" destOrd="0" presId="urn:microsoft.com/office/officeart/2005/8/layout/list1"/>
    <dgm:cxn modelId="{0DCFDA4C-6D07-4A3D-9ADE-9C75A51D06AF}" srcId="{C0CD21DE-BB13-4AD7-A72D-27EFD661A673}" destId="{524CE38F-2B24-4FE2-836F-BFFD7AF7E9BA}" srcOrd="3" destOrd="0" parTransId="{14BDCB30-58BE-44F3-B121-84BE4C298E0D}" sibTransId="{DA4CB358-27CE-4ABF-A93A-2AB217716D9D}"/>
    <dgm:cxn modelId="{263A91E0-D405-48B0-94EA-31BAEFBF357E}" type="presOf" srcId="{524CE38F-2B24-4FE2-836F-BFFD7AF7E9BA}" destId="{13BFADFB-4F5C-4ECE-8724-BC11D2255B07}" srcOrd="1" destOrd="0" presId="urn:microsoft.com/office/officeart/2005/8/layout/list1"/>
    <dgm:cxn modelId="{5E93BA3B-269E-4408-A44A-18C4B7E3CD02}" type="presOf" srcId="{30C76AA7-F8CC-4C2F-8039-CECC2D3C0D0F}" destId="{156D566D-C119-4E63-9E9A-32E7A1C16C47}" srcOrd="0" destOrd="0" presId="urn:microsoft.com/office/officeart/2005/8/layout/list1"/>
    <dgm:cxn modelId="{5ED186C2-CE8E-4FCF-AD08-46FCE1092FBF}" srcId="{C0CD21DE-BB13-4AD7-A72D-27EFD661A673}" destId="{73B057DE-F358-4E82-A220-3E3338EC114B}" srcOrd="4" destOrd="0" parTransId="{F5947FB6-CF3E-45CD-9586-93F3CB30EA94}" sibTransId="{5E338506-43C4-4430-BDFF-3AFAB97CA752}"/>
    <dgm:cxn modelId="{52B0D3A5-3548-4FC6-93B3-8A0BCE963CF9}" type="presOf" srcId="{30C76AA7-F8CC-4C2F-8039-CECC2D3C0D0F}" destId="{4584BF6A-FF1E-4A3D-8190-D747E59BEFCD}" srcOrd="1" destOrd="0" presId="urn:microsoft.com/office/officeart/2005/8/layout/list1"/>
    <dgm:cxn modelId="{86673769-352A-46D8-8987-CEC11C156D64}" srcId="{C0CD21DE-BB13-4AD7-A72D-27EFD661A673}" destId="{BB38D647-1DF7-4C60-85AE-57D0356FFD87}" srcOrd="0" destOrd="0" parTransId="{73BAF985-0852-4F9F-B3E5-EC4AC03A908A}" sibTransId="{3FFAB7AD-5D18-4A98-B7FB-46C13EBDB2A8}"/>
    <dgm:cxn modelId="{0C23BDCB-A242-4DF2-A5F7-CF480385C319}" type="presOf" srcId="{BB38D647-1DF7-4C60-85AE-57D0356FFD87}" destId="{ECEC748F-9EBE-4996-9ADA-20372C234DE6}" srcOrd="1" destOrd="0" presId="urn:microsoft.com/office/officeart/2005/8/layout/list1"/>
    <dgm:cxn modelId="{25382C61-38BC-43E8-95BE-26B7674CCAF7}" type="presOf" srcId="{BB38D647-1DF7-4C60-85AE-57D0356FFD87}" destId="{679D217A-9BAF-437D-95A7-90DF1400E33C}" srcOrd="0" destOrd="0" presId="urn:microsoft.com/office/officeart/2005/8/layout/list1"/>
    <dgm:cxn modelId="{C93C6159-B706-42CA-8824-E22A8963DF37}" type="presOf" srcId="{73B057DE-F358-4E82-A220-3E3338EC114B}" destId="{10CF7239-EA54-499F-88AD-45063836F726}" srcOrd="1" destOrd="0" presId="urn:microsoft.com/office/officeart/2005/8/layout/list1"/>
    <dgm:cxn modelId="{29DDF262-E738-4382-8F0F-3F80FB262F21}" srcId="{C0CD21DE-BB13-4AD7-A72D-27EFD661A673}" destId="{CB8F3726-0D0C-420D-B187-9F4229A7AE62}" srcOrd="1" destOrd="0" parTransId="{3C3FE6F3-E0C3-4A6E-A969-038C668F1962}" sibTransId="{D77601CC-AB55-45C3-899D-01B23548C641}"/>
    <dgm:cxn modelId="{FF3A99AE-C4B5-4E82-A214-55B007A93BDB}" type="presOf" srcId="{CB8F3726-0D0C-420D-B187-9F4229A7AE62}" destId="{453C059D-B24B-46BC-A970-666DE4B7FC56}" srcOrd="0" destOrd="0" presId="urn:microsoft.com/office/officeart/2005/8/layout/list1"/>
    <dgm:cxn modelId="{6529A4EC-2662-4C18-BDAF-316EDBC22B1F}" type="presOf" srcId="{CB8F3726-0D0C-420D-B187-9F4229A7AE62}" destId="{96983FCC-C394-4928-933F-243C416B29F0}" srcOrd="1" destOrd="0" presId="urn:microsoft.com/office/officeart/2005/8/layout/list1"/>
    <dgm:cxn modelId="{C85EDC18-AD03-4AAE-9AB6-80B4A80DB063}" type="presParOf" srcId="{F80DC13B-BB68-4D01-B131-AF3190D1D194}" destId="{0AED423D-10C6-4FC4-9726-8BFE70380CEC}" srcOrd="0" destOrd="0" presId="urn:microsoft.com/office/officeart/2005/8/layout/list1"/>
    <dgm:cxn modelId="{93317F12-34E7-45B2-B405-80703F576963}" type="presParOf" srcId="{0AED423D-10C6-4FC4-9726-8BFE70380CEC}" destId="{679D217A-9BAF-437D-95A7-90DF1400E33C}" srcOrd="0" destOrd="0" presId="urn:microsoft.com/office/officeart/2005/8/layout/list1"/>
    <dgm:cxn modelId="{D1C33DEC-37CA-4A48-BD42-F7DB17DC1EFB}" type="presParOf" srcId="{0AED423D-10C6-4FC4-9726-8BFE70380CEC}" destId="{ECEC748F-9EBE-4996-9ADA-20372C234DE6}" srcOrd="1" destOrd="0" presId="urn:microsoft.com/office/officeart/2005/8/layout/list1"/>
    <dgm:cxn modelId="{C207851B-ACFB-4CE9-B2D4-5185C3F69350}" type="presParOf" srcId="{F80DC13B-BB68-4D01-B131-AF3190D1D194}" destId="{A1DFF0C5-30B6-4225-A97F-1E226D9AD765}" srcOrd="1" destOrd="0" presId="urn:microsoft.com/office/officeart/2005/8/layout/list1"/>
    <dgm:cxn modelId="{75C968CD-6ED9-42F4-98A4-97CDA52D8E0C}" type="presParOf" srcId="{F80DC13B-BB68-4D01-B131-AF3190D1D194}" destId="{1BCE93E1-BCFA-4A96-827B-17531F1EEA4A}" srcOrd="2" destOrd="0" presId="urn:microsoft.com/office/officeart/2005/8/layout/list1"/>
    <dgm:cxn modelId="{40B64CA9-B1F0-4B89-83BA-2787F2863317}" type="presParOf" srcId="{F80DC13B-BB68-4D01-B131-AF3190D1D194}" destId="{77FFAEAE-6079-4990-BE17-63DCBD2309EF}" srcOrd="3" destOrd="0" presId="urn:microsoft.com/office/officeart/2005/8/layout/list1"/>
    <dgm:cxn modelId="{2F3FACA6-86D5-4BA0-B664-28C2AF0B01CE}" type="presParOf" srcId="{F80DC13B-BB68-4D01-B131-AF3190D1D194}" destId="{B2884FC0-D4BE-41A6-B0D4-0F262EF0D3B9}" srcOrd="4" destOrd="0" presId="urn:microsoft.com/office/officeart/2005/8/layout/list1"/>
    <dgm:cxn modelId="{F10F1EFD-5C29-41F4-910A-9877D5F582F8}" type="presParOf" srcId="{B2884FC0-D4BE-41A6-B0D4-0F262EF0D3B9}" destId="{453C059D-B24B-46BC-A970-666DE4B7FC56}" srcOrd="0" destOrd="0" presId="urn:microsoft.com/office/officeart/2005/8/layout/list1"/>
    <dgm:cxn modelId="{A707CF19-57B5-42BB-8EA0-BFB7CAF95974}" type="presParOf" srcId="{B2884FC0-D4BE-41A6-B0D4-0F262EF0D3B9}" destId="{96983FCC-C394-4928-933F-243C416B29F0}" srcOrd="1" destOrd="0" presId="urn:microsoft.com/office/officeart/2005/8/layout/list1"/>
    <dgm:cxn modelId="{A667A485-90C4-4847-B276-658919C34578}" type="presParOf" srcId="{F80DC13B-BB68-4D01-B131-AF3190D1D194}" destId="{AFBD11DB-0053-482A-A551-FE4A7D5B829E}" srcOrd="5" destOrd="0" presId="urn:microsoft.com/office/officeart/2005/8/layout/list1"/>
    <dgm:cxn modelId="{67A809DE-0B0C-457C-9E15-340ADCF896DA}" type="presParOf" srcId="{F80DC13B-BB68-4D01-B131-AF3190D1D194}" destId="{42859FBB-6FDA-4700-A622-4112D09EC69C}" srcOrd="6" destOrd="0" presId="urn:microsoft.com/office/officeart/2005/8/layout/list1"/>
    <dgm:cxn modelId="{305EE17D-A4BA-4E8B-B7C7-AC3761C2655E}" type="presParOf" srcId="{F80DC13B-BB68-4D01-B131-AF3190D1D194}" destId="{4E3F6F69-4274-4901-964A-B182A56C706F}" srcOrd="7" destOrd="0" presId="urn:microsoft.com/office/officeart/2005/8/layout/list1"/>
    <dgm:cxn modelId="{78DC80D7-1AAB-4F39-B2A8-E9130532C667}" type="presParOf" srcId="{F80DC13B-BB68-4D01-B131-AF3190D1D194}" destId="{E90333B1-CB12-400E-8161-9177404223EF}" srcOrd="8" destOrd="0" presId="urn:microsoft.com/office/officeart/2005/8/layout/list1"/>
    <dgm:cxn modelId="{72CE9EC6-E443-4A0F-BDA5-B6F5A0421D43}" type="presParOf" srcId="{E90333B1-CB12-400E-8161-9177404223EF}" destId="{156D566D-C119-4E63-9E9A-32E7A1C16C47}" srcOrd="0" destOrd="0" presId="urn:microsoft.com/office/officeart/2005/8/layout/list1"/>
    <dgm:cxn modelId="{FCFE5F1F-FFD1-4FA9-ADDC-AB29C91319B9}" type="presParOf" srcId="{E90333B1-CB12-400E-8161-9177404223EF}" destId="{4584BF6A-FF1E-4A3D-8190-D747E59BEFCD}" srcOrd="1" destOrd="0" presId="urn:microsoft.com/office/officeart/2005/8/layout/list1"/>
    <dgm:cxn modelId="{79A50213-9FFC-47DE-AE90-B9B7D53FE1DA}" type="presParOf" srcId="{F80DC13B-BB68-4D01-B131-AF3190D1D194}" destId="{6B20CF1D-8D90-43E8-A0B2-F3828CF9FFAA}" srcOrd="9" destOrd="0" presId="urn:microsoft.com/office/officeart/2005/8/layout/list1"/>
    <dgm:cxn modelId="{8E49C161-0927-4949-9D31-2E1F68A1CF88}" type="presParOf" srcId="{F80DC13B-BB68-4D01-B131-AF3190D1D194}" destId="{C6C1AC4F-0749-4939-9907-F4BB19E0BA4B}" srcOrd="10" destOrd="0" presId="urn:microsoft.com/office/officeart/2005/8/layout/list1"/>
    <dgm:cxn modelId="{63C3C6E6-FFA5-4070-AB8B-833F82E4F841}" type="presParOf" srcId="{F80DC13B-BB68-4D01-B131-AF3190D1D194}" destId="{4522B224-4C61-462B-80C5-6EB1230E7BF5}" srcOrd="11" destOrd="0" presId="urn:microsoft.com/office/officeart/2005/8/layout/list1"/>
    <dgm:cxn modelId="{5E54EDFD-EEDC-41D5-8DA4-1BAFE8F954D4}" type="presParOf" srcId="{F80DC13B-BB68-4D01-B131-AF3190D1D194}" destId="{76047C44-B947-4680-9EDF-74CD39F42D5C}" srcOrd="12" destOrd="0" presId="urn:microsoft.com/office/officeart/2005/8/layout/list1"/>
    <dgm:cxn modelId="{4F91BE95-F760-4B7F-9BE7-BF53D74D3442}" type="presParOf" srcId="{76047C44-B947-4680-9EDF-74CD39F42D5C}" destId="{F6F37A7D-53F4-47D1-B2BC-3E123E1594C7}" srcOrd="0" destOrd="0" presId="urn:microsoft.com/office/officeart/2005/8/layout/list1"/>
    <dgm:cxn modelId="{4CE58B97-8B03-4F7D-912C-2E6AD367FA48}" type="presParOf" srcId="{76047C44-B947-4680-9EDF-74CD39F42D5C}" destId="{13BFADFB-4F5C-4ECE-8724-BC11D2255B07}" srcOrd="1" destOrd="0" presId="urn:microsoft.com/office/officeart/2005/8/layout/list1"/>
    <dgm:cxn modelId="{B00F0FAA-09A8-4E49-8B90-62EDA0C30808}" type="presParOf" srcId="{F80DC13B-BB68-4D01-B131-AF3190D1D194}" destId="{CFBD89C8-3B1C-49EA-956D-37D2403E3DC4}" srcOrd="13" destOrd="0" presId="urn:microsoft.com/office/officeart/2005/8/layout/list1"/>
    <dgm:cxn modelId="{E2E8648B-A5FF-4E2F-A34F-3362BB8048A8}" type="presParOf" srcId="{F80DC13B-BB68-4D01-B131-AF3190D1D194}" destId="{6483F11D-F007-4EB9-806E-E37CAD0133A5}" srcOrd="14" destOrd="0" presId="urn:microsoft.com/office/officeart/2005/8/layout/list1"/>
    <dgm:cxn modelId="{1A3C7496-6A69-4F30-8371-430AA79D7404}" type="presParOf" srcId="{F80DC13B-BB68-4D01-B131-AF3190D1D194}" destId="{8963D228-614E-43FC-891A-3AAE3BE4A819}" srcOrd="15" destOrd="0" presId="urn:microsoft.com/office/officeart/2005/8/layout/list1"/>
    <dgm:cxn modelId="{FC8A91C0-6CE7-454E-9103-16712074E3EC}" type="presParOf" srcId="{F80DC13B-BB68-4D01-B131-AF3190D1D194}" destId="{E68BEA62-A2A9-4CD9-AFF1-B033BE4E891E}" srcOrd="16" destOrd="0" presId="urn:microsoft.com/office/officeart/2005/8/layout/list1"/>
    <dgm:cxn modelId="{76D176ED-017C-4D0E-91F6-D3A1B01FFDA6}" type="presParOf" srcId="{E68BEA62-A2A9-4CD9-AFF1-B033BE4E891E}" destId="{D9BE36EA-4A59-4778-A8E2-4D3F421272CC}" srcOrd="0" destOrd="0" presId="urn:microsoft.com/office/officeart/2005/8/layout/list1"/>
    <dgm:cxn modelId="{20281C40-7DAC-4F8D-8186-15AD9FB9DCDE}" type="presParOf" srcId="{E68BEA62-A2A9-4CD9-AFF1-B033BE4E891E}" destId="{10CF7239-EA54-499F-88AD-45063836F726}" srcOrd="1" destOrd="0" presId="urn:microsoft.com/office/officeart/2005/8/layout/list1"/>
    <dgm:cxn modelId="{E888FF52-5012-41EE-9B8F-1E504CA4F050}" type="presParOf" srcId="{F80DC13B-BB68-4D01-B131-AF3190D1D194}" destId="{189D5A48-479E-40FE-AA22-93A70CB290AE}" srcOrd="17" destOrd="0" presId="urn:microsoft.com/office/officeart/2005/8/layout/list1"/>
    <dgm:cxn modelId="{2F4339BD-B929-4D69-9DEB-DF11AF9B3C1B}" type="presParOf" srcId="{F80DC13B-BB68-4D01-B131-AF3190D1D194}" destId="{96FA96F5-CE5D-460F-A4E5-F96814937960}" srcOrd="18" destOrd="0" presId="urn:microsoft.com/office/officeart/2005/8/layout/list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AE4510-B0A1-4ABC-8848-7664C1B1E1E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EE6E3EB-D64A-4548-B58E-B69AF119B3B6}">
      <dgm:prSet phldrT="[Texto]" custT="1"/>
      <dgm:spPr/>
      <dgm:t>
        <a:bodyPr/>
        <a:lstStyle/>
        <a:p>
          <a:r>
            <a:rPr lang="pt-BR" sz="2200" b="1" dirty="0" smtClean="0"/>
            <a:t>QUALIFICADA FORMULAÇÃO E REVISÃO DAS HIPÓTESES;</a:t>
          </a:r>
        </a:p>
        <a:p>
          <a:r>
            <a:rPr lang="pt-BR" sz="2200" b="1" dirty="0" smtClean="0"/>
            <a:t>AMEAÇA INTÍNSECA DESTAS NÃO SE CONFIRMAREM DE FORMA SATISFATÓRIA</a:t>
          </a:r>
        </a:p>
        <a:p>
          <a:endParaRPr lang="pt-BR" sz="2200" b="1" dirty="0"/>
        </a:p>
      </dgm:t>
    </dgm:pt>
    <dgm:pt modelId="{2659B2AA-30D4-4CBF-8123-FBA97EEFD1C3}" type="parTrans" cxnId="{6A538BAE-057A-4FE9-8A44-AE9DC0F66952}">
      <dgm:prSet/>
      <dgm:spPr/>
      <dgm:t>
        <a:bodyPr/>
        <a:lstStyle/>
        <a:p>
          <a:endParaRPr lang="pt-BR"/>
        </a:p>
      </dgm:t>
    </dgm:pt>
    <dgm:pt modelId="{9A48CDF3-80B4-48AC-88EB-630F8FACE2EF}" type="sibTrans" cxnId="{6A538BAE-057A-4FE9-8A44-AE9DC0F66952}">
      <dgm:prSet/>
      <dgm:spPr/>
      <dgm:t>
        <a:bodyPr/>
        <a:lstStyle/>
        <a:p>
          <a:endParaRPr lang="pt-BR"/>
        </a:p>
      </dgm:t>
    </dgm:pt>
    <dgm:pt modelId="{21C0B5E8-1AB0-4AC5-9555-564752555CB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2500" b="1" dirty="0" smtClean="0"/>
            <a:t>REGIME DE CAPITALIZAÇÃO: RISCO DE NÃO SE ANGARIAR POR MEIO DE CONTRIBUIÇÕES E RENTABILIDADES A CONSTITUIÇÃO DE FUNDOS SUFICIENTES PARA PAGAMENTO DE BENEFÍCIOS</a:t>
          </a:r>
        </a:p>
        <a:p>
          <a:endParaRPr lang="pt-BR" sz="2200" b="1" dirty="0"/>
        </a:p>
      </dgm:t>
    </dgm:pt>
    <dgm:pt modelId="{14929C6C-DD29-4A5B-B895-42874F5AC614}" type="parTrans" cxnId="{BB71C2ED-3618-4293-A7D4-5E4D78585F5D}">
      <dgm:prSet/>
      <dgm:spPr/>
      <dgm:t>
        <a:bodyPr/>
        <a:lstStyle/>
        <a:p>
          <a:endParaRPr lang="pt-BR"/>
        </a:p>
      </dgm:t>
    </dgm:pt>
    <dgm:pt modelId="{E1551700-9352-4707-8A6B-89F99FB7D33C}" type="sibTrans" cxnId="{BB71C2ED-3618-4293-A7D4-5E4D78585F5D}">
      <dgm:prSet/>
      <dgm:spPr/>
      <dgm:t>
        <a:bodyPr/>
        <a:lstStyle/>
        <a:p>
          <a:endParaRPr lang="pt-BR"/>
        </a:p>
      </dgm:t>
    </dgm:pt>
    <dgm:pt modelId="{54EE6435-9E80-4995-BF86-A495C0368C0B}" type="pres">
      <dgm:prSet presAssocID="{68AE4510-B0A1-4ABC-8848-7664C1B1E1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3C7173B-9087-4275-A1D0-D702940E7C38}" type="pres">
      <dgm:prSet presAssocID="{AEE6E3EB-D64A-4548-B58E-B69AF119B3B6}" presName="parTxOnly" presStyleLbl="node1" presStyleIdx="0" presStyleCnt="2" custScaleX="154935" custScaleY="253812" custLinFactX="11192" custLinFactNeighborX="100000" custLinFactNeighborY="-25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0B3452-CF5B-4889-BCF6-7EA139FE72F1}" type="pres">
      <dgm:prSet presAssocID="{9A48CDF3-80B4-48AC-88EB-630F8FACE2EF}" presName="parTxOnlySpace" presStyleCnt="0"/>
      <dgm:spPr/>
    </dgm:pt>
    <dgm:pt modelId="{0F72F1D8-D892-4E5C-A550-42CE577A8B1B}" type="pres">
      <dgm:prSet presAssocID="{21C0B5E8-1AB0-4AC5-9555-564752555CBE}" presName="parTxOnly" presStyleLbl="node1" presStyleIdx="1" presStyleCnt="2" custScaleX="169552" custScaleY="261373" custLinFactX="-4929" custLinFactNeighborX="-100000" custLinFactNeighborY="-220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A538BAE-057A-4FE9-8A44-AE9DC0F66952}" srcId="{68AE4510-B0A1-4ABC-8848-7664C1B1E1E9}" destId="{AEE6E3EB-D64A-4548-B58E-B69AF119B3B6}" srcOrd="0" destOrd="0" parTransId="{2659B2AA-30D4-4CBF-8123-FBA97EEFD1C3}" sibTransId="{9A48CDF3-80B4-48AC-88EB-630F8FACE2EF}"/>
    <dgm:cxn modelId="{7724DC24-1AAF-4CF1-927A-E7A84D56B397}" type="presOf" srcId="{21C0B5E8-1AB0-4AC5-9555-564752555CBE}" destId="{0F72F1D8-D892-4E5C-A550-42CE577A8B1B}" srcOrd="0" destOrd="0" presId="urn:microsoft.com/office/officeart/2005/8/layout/chevron1"/>
    <dgm:cxn modelId="{BB71C2ED-3618-4293-A7D4-5E4D78585F5D}" srcId="{68AE4510-B0A1-4ABC-8848-7664C1B1E1E9}" destId="{21C0B5E8-1AB0-4AC5-9555-564752555CBE}" srcOrd="1" destOrd="0" parTransId="{14929C6C-DD29-4A5B-B895-42874F5AC614}" sibTransId="{E1551700-9352-4707-8A6B-89F99FB7D33C}"/>
    <dgm:cxn modelId="{17C30935-BD75-4933-8D1D-DDB24573E7D3}" type="presOf" srcId="{AEE6E3EB-D64A-4548-B58E-B69AF119B3B6}" destId="{93C7173B-9087-4275-A1D0-D702940E7C38}" srcOrd="0" destOrd="0" presId="urn:microsoft.com/office/officeart/2005/8/layout/chevron1"/>
    <dgm:cxn modelId="{46E15E0D-9313-4DA9-846D-51EE54B770E7}" type="presOf" srcId="{68AE4510-B0A1-4ABC-8848-7664C1B1E1E9}" destId="{54EE6435-9E80-4995-BF86-A495C0368C0B}" srcOrd="0" destOrd="0" presId="urn:microsoft.com/office/officeart/2005/8/layout/chevron1"/>
    <dgm:cxn modelId="{7DF5C193-4A75-4069-B4EF-912DED43E3BF}" type="presParOf" srcId="{54EE6435-9E80-4995-BF86-A495C0368C0B}" destId="{93C7173B-9087-4275-A1D0-D702940E7C38}" srcOrd="0" destOrd="0" presId="urn:microsoft.com/office/officeart/2005/8/layout/chevron1"/>
    <dgm:cxn modelId="{A18A1EEC-46BC-417B-B231-F52AA4F98A88}" type="presParOf" srcId="{54EE6435-9E80-4995-BF86-A495C0368C0B}" destId="{2F0B3452-CF5B-4889-BCF6-7EA139FE72F1}" srcOrd="1" destOrd="0" presId="urn:microsoft.com/office/officeart/2005/8/layout/chevron1"/>
    <dgm:cxn modelId="{038D3D93-FC02-43EA-B231-C17C09D4DEDC}" type="presParOf" srcId="{54EE6435-9E80-4995-BF86-A495C0368C0B}" destId="{0F72F1D8-D892-4E5C-A550-42CE577A8B1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8AE4510-B0A1-4ABC-8848-7664C1B1E1E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EE6E3EB-D64A-4548-B58E-B69AF119B3B6}">
      <dgm:prSet phldrT="[Texto]" custT="1"/>
      <dgm:spPr/>
      <dgm:t>
        <a:bodyPr/>
        <a:lstStyle/>
        <a:p>
          <a:r>
            <a:rPr lang="pt-BR" sz="2200" b="1" dirty="0" smtClean="0"/>
            <a:t>GESTORES DOS RPPS;</a:t>
          </a:r>
        </a:p>
        <a:p>
          <a:r>
            <a:rPr lang="pt-BR" sz="2200" b="1" dirty="0" smtClean="0"/>
            <a:t>MEMBROS DOS CONSELHOS; </a:t>
          </a:r>
        </a:p>
        <a:p>
          <a:r>
            <a:rPr lang="pt-BR" sz="2200" b="1" dirty="0" smtClean="0"/>
            <a:t>GESTORES DO ENTE;  </a:t>
          </a:r>
        </a:p>
        <a:p>
          <a:r>
            <a:rPr lang="pt-BR" sz="2200" b="1" dirty="0" smtClean="0"/>
            <a:t>TRIBUNAIS DE CONTAS;  </a:t>
          </a:r>
        </a:p>
        <a:p>
          <a:r>
            <a:rPr lang="pt-BR" sz="2200" b="1" dirty="0" smtClean="0"/>
            <a:t>MPS;</a:t>
          </a:r>
        </a:p>
        <a:p>
          <a:r>
            <a:rPr lang="pt-BR" sz="2200" b="1" dirty="0" smtClean="0"/>
            <a:t>....   </a:t>
          </a:r>
        </a:p>
        <a:p>
          <a:r>
            <a:rPr lang="pt-BR" sz="2200" b="1" dirty="0" smtClean="0"/>
            <a:t>SEGURADOS DOS RPPS         </a:t>
          </a:r>
          <a:endParaRPr lang="pt-BR" sz="2200" b="1" dirty="0"/>
        </a:p>
      </dgm:t>
    </dgm:pt>
    <dgm:pt modelId="{2659B2AA-30D4-4CBF-8123-FBA97EEFD1C3}" type="parTrans" cxnId="{6A538BAE-057A-4FE9-8A44-AE9DC0F66952}">
      <dgm:prSet/>
      <dgm:spPr/>
      <dgm:t>
        <a:bodyPr/>
        <a:lstStyle/>
        <a:p>
          <a:endParaRPr lang="pt-BR"/>
        </a:p>
      </dgm:t>
    </dgm:pt>
    <dgm:pt modelId="{9A48CDF3-80B4-48AC-88EB-630F8FACE2EF}" type="sibTrans" cxnId="{6A538BAE-057A-4FE9-8A44-AE9DC0F66952}">
      <dgm:prSet/>
      <dgm:spPr/>
      <dgm:t>
        <a:bodyPr/>
        <a:lstStyle/>
        <a:p>
          <a:endParaRPr lang="pt-BR"/>
        </a:p>
      </dgm:t>
    </dgm:pt>
    <dgm:pt modelId="{21C0B5E8-1AB0-4AC5-9555-564752555CB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2200" b="1" dirty="0" smtClean="0"/>
            <a:t>......</a:t>
          </a:r>
          <a:endParaRPr lang="pt-BR" sz="2200" b="1" dirty="0"/>
        </a:p>
      </dgm:t>
    </dgm:pt>
    <dgm:pt modelId="{14929C6C-DD29-4A5B-B895-42874F5AC614}" type="parTrans" cxnId="{BB71C2ED-3618-4293-A7D4-5E4D78585F5D}">
      <dgm:prSet/>
      <dgm:spPr/>
      <dgm:t>
        <a:bodyPr/>
        <a:lstStyle/>
        <a:p>
          <a:endParaRPr lang="pt-BR"/>
        </a:p>
      </dgm:t>
    </dgm:pt>
    <dgm:pt modelId="{E1551700-9352-4707-8A6B-89F99FB7D33C}" type="sibTrans" cxnId="{BB71C2ED-3618-4293-A7D4-5E4D78585F5D}">
      <dgm:prSet/>
      <dgm:spPr/>
      <dgm:t>
        <a:bodyPr/>
        <a:lstStyle/>
        <a:p>
          <a:endParaRPr lang="pt-BR"/>
        </a:p>
      </dgm:t>
    </dgm:pt>
    <dgm:pt modelId="{54EE6435-9E80-4995-BF86-A495C0368C0B}" type="pres">
      <dgm:prSet presAssocID="{68AE4510-B0A1-4ABC-8848-7664C1B1E1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3C7173B-9087-4275-A1D0-D702940E7C38}" type="pres">
      <dgm:prSet presAssocID="{AEE6E3EB-D64A-4548-B58E-B69AF119B3B6}" presName="parTxOnly" presStyleLbl="node1" presStyleIdx="0" presStyleCnt="2" custScaleX="141075" custScaleY="200856" custLinFactX="5101" custLinFactNeighborX="100000" custLinFactNeighborY="-33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0B3452-CF5B-4889-BCF6-7EA139FE72F1}" type="pres">
      <dgm:prSet presAssocID="{9A48CDF3-80B4-48AC-88EB-630F8FACE2EF}" presName="parTxOnlySpace" presStyleCnt="0"/>
      <dgm:spPr/>
    </dgm:pt>
    <dgm:pt modelId="{0F72F1D8-D892-4E5C-A550-42CE577A8B1B}" type="pres">
      <dgm:prSet presAssocID="{21C0B5E8-1AB0-4AC5-9555-564752555CBE}" presName="parTxOnly" presStyleLbl="node1" presStyleIdx="1" presStyleCnt="2" custScaleX="105565" custScaleY="158870" custLinFactX="-759" custLinFactNeighborX="-100000" custLinFactNeighborY="13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A538BAE-057A-4FE9-8A44-AE9DC0F66952}" srcId="{68AE4510-B0A1-4ABC-8848-7664C1B1E1E9}" destId="{AEE6E3EB-D64A-4548-B58E-B69AF119B3B6}" srcOrd="0" destOrd="0" parTransId="{2659B2AA-30D4-4CBF-8123-FBA97EEFD1C3}" sibTransId="{9A48CDF3-80B4-48AC-88EB-630F8FACE2EF}"/>
    <dgm:cxn modelId="{5E59AFDD-666D-4DBD-BCE0-523B23A741FD}" type="presOf" srcId="{68AE4510-B0A1-4ABC-8848-7664C1B1E1E9}" destId="{54EE6435-9E80-4995-BF86-A495C0368C0B}" srcOrd="0" destOrd="0" presId="urn:microsoft.com/office/officeart/2005/8/layout/chevron1"/>
    <dgm:cxn modelId="{BB71C2ED-3618-4293-A7D4-5E4D78585F5D}" srcId="{68AE4510-B0A1-4ABC-8848-7664C1B1E1E9}" destId="{21C0B5E8-1AB0-4AC5-9555-564752555CBE}" srcOrd="1" destOrd="0" parTransId="{14929C6C-DD29-4A5B-B895-42874F5AC614}" sibTransId="{E1551700-9352-4707-8A6B-89F99FB7D33C}"/>
    <dgm:cxn modelId="{708E2887-5509-4ED2-B512-92BFF29B4F17}" type="presOf" srcId="{AEE6E3EB-D64A-4548-B58E-B69AF119B3B6}" destId="{93C7173B-9087-4275-A1D0-D702940E7C38}" srcOrd="0" destOrd="0" presId="urn:microsoft.com/office/officeart/2005/8/layout/chevron1"/>
    <dgm:cxn modelId="{B46E6D56-A82F-4DEB-B1FB-FD738D843D27}" type="presOf" srcId="{21C0B5E8-1AB0-4AC5-9555-564752555CBE}" destId="{0F72F1D8-D892-4E5C-A550-42CE577A8B1B}" srcOrd="0" destOrd="0" presId="urn:microsoft.com/office/officeart/2005/8/layout/chevron1"/>
    <dgm:cxn modelId="{515FAF8A-5EEC-43A3-9379-6110FE41D45F}" type="presParOf" srcId="{54EE6435-9E80-4995-BF86-A495C0368C0B}" destId="{93C7173B-9087-4275-A1D0-D702940E7C38}" srcOrd="0" destOrd="0" presId="urn:microsoft.com/office/officeart/2005/8/layout/chevron1"/>
    <dgm:cxn modelId="{BDA2304E-899E-4F6F-AC2D-FE056174A4E7}" type="presParOf" srcId="{54EE6435-9E80-4995-BF86-A495C0368C0B}" destId="{2F0B3452-CF5B-4889-BCF6-7EA139FE72F1}" srcOrd="1" destOrd="0" presId="urn:microsoft.com/office/officeart/2005/8/layout/chevron1"/>
    <dgm:cxn modelId="{E2D8D508-B770-4566-8C59-1697DEEB2F87}" type="presParOf" srcId="{54EE6435-9E80-4995-BF86-A495C0368C0B}" destId="{0F72F1D8-D892-4E5C-A550-42CE577A8B1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6D3991B-6C33-42E2-8323-36838F675D9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454D18-A85D-49C1-881A-82C01B2E2F2C}">
      <dgm:prSet phldrT="[Texto]" custT="1"/>
      <dgm:spPr/>
      <dgm:t>
        <a:bodyPr/>
        <a:lstStyle/>
        <a:p>
          <a:r>
            <a:rPr lang="pt-BR" sz="2000" b="1" dirty="0" smtClean="0"/>
            <a:t>Nota Técnica Atuarial</a:t>
          </a:r>
          <a:endParaRPr lang="pt-BR" sz="2000" b="1" dirty="0"/>
        </a:p>
      </dgm:t>
    </dgm:pt>
    <dgm:pt modelId="{B71D075C-8D26-49CD-89AD-F22D759B4664}" type="parTrans" cxnId="{B341E03C-375B-4EAD-99F1-8DADB8E9D696}">
      <dgm:prSet/>
      <dgm:spPr/>
      <dgm:t>
        <a:bodyPr/>
        <a:lstStyle/>
        <a:p>
          <a:endParaRPr lang="pt-BR"/>
        </a:p>
      </dgm:t>
    </dgm:pt>
    <dgm:pt modelId="{D5132327-77EB-4928-B117-59B59685CCB9}" type="sibTrans" cxnId="{B341E03C-375B-4EAD-99F1-8DADB8E9D696}">
      <dgm:prSet/>
      <dgm:spPr/>
      <dgm:t>
        <a:bodyPr/>
        <a:lstStyle/>
        <a:p>
          <a:endParaRPr lang="pt-BR"/>
        </a:p>
      </dgm:t>
    </dgm:pt>
    <dgm:pt modelId="{B51C176D-34C7-4379-8883-510F6B26A9FE}">
      <dgm:prSet phldrT="[Texto]" custT="1"/>
      <dgm:spPr/>
      <dgm:t>
        <a:bodyPr/>
        <a:lstStyle/>
        <a:p>
          <a:r>
            <a:rPr lang="pt-BR" sz="2000" b="1" dirty="0" smtClean="0"/>
            <a:t>Cadastramento;</a:t>
          </a:r>
          <a:endParaRPr lang="pt-BR" sz="2000" b="1" dirty="0"/>
        </a:p>
      </dgm:t>
    </dgm:pt>
    <dgm:pt modelId="{72DA8FE1-427B-4A65-AB0B-63D736786950}" type="parTrans" cxnId="{D76BC53B-4D25-4D94-90B9-466FE77E777D}">
      <dgm:prSet/>
      <dgm:spPr/>
      <dgm:t>
        <a:bodyPr/>
        <a:lstStyle/>
        <a:p>
          <a:endParaRPr lang="pt-BR"/>
        </a:p>
      </dgm:t>
    </dgm:pt>
    <dgm:pt modelId="{F8E73860-103B-417B-BC69-B67A3000F108}" type="sibTrans" cxnId="{D76BC53B-4D25-4D94-90B9-466FE77E777D}">
      <dgm:prSet/>
      <dgm:spPr/>
      <dgm:t>
        <a:bodyPr/>
        <a:lstStyle/>
        <a:p>
          <a:endParaRPr lang="pt-BR"/>
        </a:p>
      </dgm:t>
    </dgm:pt>
    <dgm:pt modelId="{FA40944F-4A29-43FC-83F2-E5AC8B438FD4}">
      <dgm:prSet phldrT="[Texto]" custT="1"/>
      <dgm:spPr/>
      <dgm:t>
        <a:bodyPr/>
        <a:lstStyle/>
        <a:p>
          <a:r>
            <a:rPr lang="pt-BR" sz="2000" b="1" dirty="0" smtClean="0"/>
            <a:t>DRAA</a:t>
          </a:r>
          <a:endParaRPr lang="pt-BR" sz="2000" b="1" dirty="0"/>
        </a:p>
      </dgm:t>
    </dgm:pt>
    <dgm:pt modelId="{51C8B4F3-AE6B-48FF-8D06-374765BD7FBA}" type="parTrans" cxnId="{409E6560-01E5-47E3-80AB-9019D9B86D36}">
      <dgm:prSet/>
      <dgm:spPr/>
      <dgm:t>
        <a:bodyPr/>
        <a:lstStyle/>
        <a:p>
          <a:endParaRPr lang="pt-BR"/>
        </a:p>
      </dgm:t>
    </dgm:pt>
    <dgm:pt modelId="{0255ED88-301E-418B-BA61-8FEB939A37AE}" type="sibTrans" cxnId="{409E6560-01E5-47E3-80AB-9019D9B86D36}">
      <dgm:prSet/>
      <dgm:spPr/>
      <dgm:t>
        <a:bodyPr/>
        <a:lstStyle/>
        <a:p>
          <a:endParaRPr lang="pt-BR"/>
        </a:p>
      </dgm:t>
    </dgm:pt>
    <dgm:pt modelId="{8F207807-460D-449A-8F16-6BD6EE7E2DCE}">
      <dgm:prSet phldrT="[Texto]" custT="1"/>
      <dgm:spPr/>
      <dgm:t>
        <a:bodyPr/>
        <a:lstStyle/>
        <a:p>
          <a:r>
            <a:rPr lang="pt-BR" sz="2000" b="1" dirty="0" smtClean="0"/>
            <a:t>Principais informações das bases normativa, técnica e cadastral e dos resultados do cálculo;</a:t>
          </a:r>
          <a:endParaRPr lang="pt-BR" sz="2000" b="1" dirty="0"/>
        </a:p>
      </dgm:t>
    </dgm:pt>
    <dgm:pt modelId="{CEABE633-D7BF-4786-BBBD-8CD54FFD1CA1}" type="parTrans" cxnId="{0D262052-4F33-4CE4-A05D-BFF267FC406D}">
      <dgm:prSet/>
      <dgm:spPr/>
      <dgm:t>
        <a:bodyPr/>
        <a:lstStyle/>
        <a:p>
          <a:endParaRPr lang="pt-BR"/>
        </a:p>
      </dgm:t>
    </dgm:pt>
    <dgm:pt modelId="{F9BE92C5-C717-4150-A183-B161BE04ACB3}" type="sibTrans" cxnId="{0D262052-4F33-4CE4-A05D-BFF267FC406D}">
      <dgm:prSet/>
      <dgm:spPr/>
      <dgm:t>
        <a:bodyPr/>
        <a:lstStyle/>
        <a:p>
          <a:endParaRPr lang="pt-BR"/>
        </a:p>
      </dgm:t>
    </dgm:pt>
    <dgm:pt modelId="{8F1038B9-4AA8-47C4-9821-4E91055D2C30}">
      <dgm:prSet phldrT="[Texto]" custT="1"/>
      <dgm:spPr/>
      <dgm:t>
        <a:bodyPr/>
        <a:lstStyle/>
        <a:p>
          <a:r>
            <a:rPr lang="pt-BR" sz="2000" b="1" dirty="0" smtClean="0"/>
            <a:t>Fluxo Atuarial</a:t>
          </a:r>
          <a:endParaRPr lang="pt-BR" sz="2000" b="1" dirty="0"/>
        </a:p>
      </dgm:t>
    </dgm:pt>
    <dgm:pt modelId="{B0938214-86AF-48B2-9761-F43471160E98}" type="parTrans" cxnId="{FDF92A3F-50C9-4FC8-AE6E-0449304139CA}">
      <dgm:prSet/>
      <dgm:spPr/>
      <dgm:t>
        <a:bodyPr/>
        <a:lstStyle/>
        <a:p>
          <a:endParaRPr lang="pt-BR"/>
        </a:p>
      </dgm:t>
    </dgm:pt>
    <dgm:pt modelId="{4FA34878-4420-45CB-9E20-D5E2313B2E4D}" type="sibTrans" cxnId="{FDF92A3F-50C9-4FC8-AE6E-0449304139CA}">
      <dgm:prSet/>
      <dgm:spPr/>
      <dgm:t>
        <a:bodyPr/>
        <a:lstStyle/>
        <a:p>
          <a:endParaRPr lang="pt-BR"/>
        </a:p>
      </dgm:t>
    </dgm:pt>
    <dgm:pt modelId="{8A655A68-9E6A-4F0C-AE98-40E698B7D553}">
      <dgm:prSet phldrT="[Texto]" custT="1"/>
      <dgm:spPr/>
      <dgm:t>
        <a:bodyPr/>
        <a:lstStyle/>
        <a:p>
          <a:r>
            <a:rPr lang="pt-BR" sz="2000" b="1" dirty="0" smtClean="0"/>
            <a:t>Relatório da Avaliação Atuarial </a:t>
          </a:r>
          <a:endParaRPr lang="pt-BR" sz="2000" b="1" dirty="0"/>
        </a:p>
      </dgm:t>
    </dgm:pt>
    <dgm:pt modelId="{4169FA6C-9B2E-4A88-B6E0-ABB566EE0C85}" type="parTrans" cxnId="{E04750BA-FA15-4268-A345-060E2E562CD2}">
      <dgm:prSet/>
      <dgm:spPr/>
      <dgm:t>
        <a:bodyPr/>
        <a:lstStyle/>
        <a:p>
          <a:endParaRPr lang="pt-BR"/>
        </a:p>
      </dgm:t>
    </dgm:pt>
    <dgm:pt modelId="{9621D137-6099-421C-9974-AB26CADC536C}" type="sibTrans" cxnId="{E04750BA-FA15-4268-A345-060E2E562CD2}">
      <dgm:prSet/>
      <dgm:spPr/>
      <dgm:t>
        <a:bodyPr/>
        <a:lstStyle/>
        <a:p>
          <a:endParaRPr lang="pt-BR"/>
        </a:p>
      </dgm:t>
    </dgm:pt>
    <dgm:pt modelId="{215A6A4B-1DE8-41EA-A63F-D1422734587B}">
      <dgm:prSet phldrT="[Texto]" custT="1"/>
      <dgm:spPr/>
      <dgm:t>
        <a:bodyPr/>
        <a:lstStyle/>
        <a:p>
          <a:r>
            <a:rPr lang="pt-BR" sz="2000" b="1" dirty="0" smtClean="0"/>
            <a:t>Envio em planilhas </a:t>
          </a:r>
          <a:r>
            <a:rPr lang="pt-BR" sz="2000" b="1" dirty="0" err="1" smtClean="0"/>
            <a:t>csv</a:t>
          </a:r>
          <a:endParaRPr lang="pt-BR" sz="2000" b="1" dirty="0"/>
        </a:p>
      </dgm:t>
    </dgm:pt>
    <dgm:pt modelId="{1E5B2A94-3F0C-4F2E-8089-230F520E0219}" type="parTrans" cxnId="{45707385-0E90-45EE-9975-05FB6B2B10A2}">
      <dgm:prSet/>
      <dgm:spPr/>
      <dgm:t>
        <a:bodyPr/>
        <a:lstStyle/>
        <a:p>
          <a:endParaRPr lang="pt-BR"/>
        </a:p>
      </dgm:t>
    </dgm:pt>
    <dgm:pt modelId="{A3A7EBCF-FEBD-4240-BAC8-038EB528847D}" type="sibTrans" cxnId="{45707385-0E90-45EE-9975-05FB6B2B10A2}">
      <dgm:prSet/>
      <dgm:spPr/>
      <dgm:t>
        <a:bodyPr/>
        <a:lstStyle/>
        <a:p>
          <a:endParaRPr lang="pt-BR"/>
        </a:p>
      </dgm:t>
    </dgm:pt>
    <dgm:pt modelId="{4E1C85EA-C2EA-48E0-B286-B8179678D0CD}">
      <dgm:prSet phldrT="[Texto]" custT="1"/>
      <dgm:spPr/>
      <dgm:t>
        <a:bodyPr/>
        <a:lstStyle/>
        <a:p>
          <a:r>
            <a:rPr lang="pt-BR" sz="2000" b="1" dirty="0" smtClean="0"/>
            <a:t>Certificado</a:t>
          </a:r>
          <a:endParaRPr lang="pt-BR" sz="2000" b="1" dirty="0"/>
        </a:p>
      </dgm:t>
    </dgm:pt>
    <dgm:pt modelId="{B2D03307-E6D3-4C20-A938-EAF54AB05ADB}" type="parTrans" cxnId="{B0CBCB90-C1FA-44E5-8A32-BFBC52470737}">
      <dgm:prSet/>
      <dgm:spPr/>
      <dgm:t>
        <a:bodyPr/>
        <a:lstStyle/>
        <a:p>
          <a:endParaRPr lang="pt-BR"/>
        </a:p>
      </dgm:t>
    </dgm:pt>
    <dgm:pt modelId="{04FCDD0F-5B7E-408D-B91C-5EDA9EAA1D61}" type="sibTrans" cxnId="{B0CBCB90-C1FA-44E5-8A32-BFBC52470737}">
      <dgm:prSet/>
      <dgm:spPr/>
      <dgm:t>
        <a:bodyPr/>
        <a:lstStyle/>
        <a:p>
          <a:endParaRPr lang="pt-BR"/>
        </a:p>
      </dgm:t>
    </dgm:pt>
    <dgm:pt modelId="{1F63EE94-D912-4688-A809-D04FE81AE0D2}">
      <dgm:prSet phldrT="[Texto]" custT="1"/>
      <dgm:spPr/>
      <dgm:t>
        <a:bodyPr/>
        <a:lstStyle/>
        <a:p>
          <a:r>
            <a:rPr lang="pt-BR" sz="2000" b="1" dirty="0" smtClean="0"/>
            <a:t>Nota técnica digitalizada</a:t>
          </a:r>
          <a:endParaRPr lang="pt-BR" sz="2000" b="1" dirty="0"/>
        </a:p>
      </dgm:t>
    </dgm:pt>
    <dgm:pt modelId="{9D4009D1-1BD3-4B90-9919-9130EAC687B6}" type="parTrans" cxnId="{3DA5273F-0F21-4D01-9097-2D64151B9EE7}">
      <dgm:prSet/>
      <dgm:spPr/>
      <dgm:t>
        <a:bodyPr/>
        <a:lstStyle/>
        <a:p>
          <a:endParaRPr lang="pt-BR"/>
        </a:p>
      </dgm:t>
    </dgm:pt>
    <dgm:pt modelId="{18047E46-49A4-440E-A1C5-D7CDA6E93E10}" type="sibTrans" cxnId="{3DA5273F-0F21-4D01-9097-2D64151B9EE7}">
      <dgm:prSet/>
      <dgm:spPr/>
      <dgm:t>
        <a:bodyPr/>
        <a:lstStyle/>
        <a:p>
          <a:endParaRPr lang="pt-BR"/>
        </a:p>
      </dgm:t>
    </dgm:pt>
    <dgm:pt modelId="{E25F3390-7F18-4E14-A476-0B6A6994F63C}">
      <dgm:prSet phldrT="[Texto]" custT="1"/>
      <dgm:spPr/>
      <dgm:t>
        <a:bodyPr/>
        <a:lstStyle/>
        <a:p>
          <a:r>
            <a:rPr lang="pt-BR" sz="2000" b="1" dirty="0" smtClean="0"/>
            <a:t>Certificado do DRAA</a:t>
          </a:r>
          <a:endParaRPr lang="pt-BR" sz="2000" b="1" dirty="0"/>
        </a:p>
      </dgm:t>
    </dgm:pt>
    <dgm:pt modelId="{202A7B5D-EC2A-4320-8211-551262E06961}" type="parTrans" cxnId="{19FB1F8D-A697-484B-B4B8-31CBD3F48253}">
      <dgm:prSet/>
      <dgm:spPr/>
      <dgm:t>
        <a:bodyPr/>
        <a:lstStyle/>
        <a:p>
          <a:endParaRPr lang="pt-BR"/>
        </a:p>
      </dgm:t>
    </dgm:pt>
    <dgm:pt modelId="{DF514E08-C492-4565-A9D9-2F6DBBB2F5F6}" type="sibTrans" cxnId="{19FB1F8D-A697-484B-B4B8-31CBD3F48253}">
      <dgm:prSet/>
      <dgm:spPr/>
      <dgm:t>
        <a:bodyPr/>
        <a:lstStyle/>
        <a:p>
          <a:endParaRPr lang="pt-BR"/>
        </a:p>
      </dgm:t>
    </dgm:pt>
    <dgm:pt modelId="{958DB98D-4683-4CED-8560-C14BE16E8AAB}">
      <dgm:prSet phldrT="[Texto]" custT="1"/>
      <dgm:spPr/>
      <dgm:t>
        <a:bodyPr/>
        <a:lstStyle/>
        <a:p>
          <a:r>
            <a:rPr lang="pt-BR" sz="2000" b="1" dirty="0" smtClean="0"/>
            <a:t>Geração no aplicativo</a:t>
          </a:r>
          <a:endParaRPr lang="pt-BR" sz="2000" b="1" dirty="0"/>
        </a:p>
      </dgm:t>
    </dgm:pt>
    <dgm:pt modelId="{A31408D9-5419-46FC-8ACF-397CE96B5A45}" type="parTrans" cxnId="{536E8057-5728-4C2F-BCBC-0A95DF379144}">
      <dgm:prSet/>
      <dgm:spPr/>
      <dgm:t>
        <a:bodyPr/>
        <a:lstStyle/>
        <a:p>
          <a:endParaRPr lang="pt-BR"/>
        </a:p>
      </dgm:t>
    </dgm:pt>
    <dgm:pt modelId="{87796281-14F1-41CC-A895-CBC905524E44}" type="sibTrans" cxnId="{536E8057-5728-4C2F-BCBC-0A95DF379144}">
      <dgm:prSet/>
      <dgm:spPr/>
      <dgm:t>
        <a:bodyPr/>
        <a:lstStyle/>
        <a:p>
          <a:endParaRPr lang="pt-BR"/>
        </a:p>
      </dgm:t>
    </dgm:pt>
    <dgm:pt modelId="{EFA66735-C69E-4102-A49D-F153BA87604F}">
      <dgm:prSet phldrT="[Texto]" custT="1"/>
      <dgm:spPr/>
      <dgm:t>
        <a:bodyPr/>
        <a:lstStyle/>
        <a:p>
          <a:r>
            <a:rPr lang="pt-BR" sz="2000" b="1" dirty="0" smtClean="0"/>
            <a:t>Envio digitalizado</a:t>
          </a:r>
          <a:endParaRPr lang="pt-BR" sz="2000" b="1" dirty="0"/>
        </a:p>
      </dgm:t>
    </dgm:pt>
    <dgm:pt modelId="{3F57DFDB-D5FA-4B2F-87B2-B5D1A831A6FB}" type="parTrans" cxnId="{E60C69D9-59A3-4778-9324-42D0815E8449}">
      <dgm:prSet/>
      <dgm:spPr/>
      <dgm:t>
        <a:bodyPr/>
        <a:lstStyle/>
        <a:p>
          <a:endParaRPr lang="pt-BR"/>
        </a:p>
      </dgm:t>
    </dgm:pt>
    <dgm:pt modelId="{F5D99ED1-0864-4FF3-BE29-F1B41F7DA589}" type="sibTrans" cxnId="{E60C69D9-59A3-4778-9324-42D0815E8449}">
      <dgm:prSet/>
      <dgm:spPr/>
      <dgm:t>
        <a:bodyPr/>
        <a:lstStyle/>
        <a:p>
          <a:endParaRPr lang="pt-BR"/>
        </a:p>
      </dgm:t>
    </dgm:pt>
    <dgm:pt modelId="{F0A128B1-7904-42A5-A203-C8924A9E1575}">
      <dgm:prSet phldrT="[Texto]" custT="1"/>
      <dgm:spPr/>
      <dgm:t>
        <a:bodyPr/>
        <a:lstStyle/>
        <a:p>
          <a:r>
            <a:rPr lang="pt-BR" sz="2000" b="1" dirty="0" smtClean="0"/>
            <a:t>Digitalizado</a:t>
          </a:r>
          <a:endParaRPr lang="pt-BR" sz="2000" b="1" dirty="0"/>
        </a:p>
      </dgm:t>
    </dgm:pt>
    <dgm:pt modelId="{BED8FCD4-FEBF-4FCC-A87A-746CAE10303A}" type="parTrans" cxnId="{6D28A9C3-9CCD-4B94-BD9A-53FFD0A6389F}">
      <dgm:prSet/>
      <dgm:spPr/>
      <dgm:t>
        <a:bodyPr/>
        <a:lstStyle/>
        <a:p>
          <a:endParaRPr lang="pt-BR"/>
        </a:p>
      </dgm:t>
    </dgm:pt>
    <dgm:pt modelId="{E2EB0EAB-7218-45BD-A688-B6FF288017FF}" type="sibTrans" cxnId="{6D28A9C3-9CCD-4B94-BD9A-53FFD0A6389F}">
      <dgm:prSet/>
      <dgm:spPr/>
      <dgm:t>
        <a:bodyPr/>
        <a:lstStyle/>
        <a:p>
          <a:endParaRPr lang="pt-BR"/>
        </a:p>
      </dgm:t>
    </dgm:pt>
    <dgm:pt modelId="{3E4B00B0-F193-45FF-B768-376B04050A80}">
      <dgm:prSet phldrT="[Texto]" custT="1"/>
      <dgm:spPr/>
      <dgm:t>
        <a:bodyPr/>
        <a:lstStyle/>
        <a:p>
          <a:r>
            <a:rPr lang="pt-BR" sz="2000" b="1" dirty="0" smtClean="0"/>
            <a:t>Críticas banco de dados, aderência das hipóteses, execução do fluxo do exercício anterior</a:t>
          </a:r>
          <a:endParaRPr lang="pt-BR" sz="2000" b="1" dirty="0"/>
        </a:p>
      </dgm:t>
    </dgm:pt>
    <dgm:pt modelId="{8D5564FA-BDA5-4D7B-BE54-7E3EA7B9AA99}" type="parTrans" cxnId="{240D4F90-1F36-4FA5-B539-DA96BC4939AC}">
      <dgm:prSet/>
      <dgm:spPr/>
      <dgm:t>
        <a:bodyPr/>
        <a:lstStyle/>
        <a:p>
          <a:endParaRPr lang="pt-BR"/>
        </a:p>
      </dgm:t>
    </dgm:pt>
    <dgm:pt modelId="{199B1177-FDB1-475D-B980-2B9891FD92EE}" type="sibTrans" cxnId="{240D4F90-1F36-4FA5-B539-DA96BC4939AC}">
      <dgm:prSet/>
      <dgm:spPr/>
      <dgm:t>
        <a:bodyPr/>
        <a:lstStyle/>
        <a:p>
          <a:endParaRPr lang="pt-BR"/>
        </a:p>
      </dgm:t>
    </dgm:pt>
    <dgm:pt modelId="{03AECB8E-AD9B-4D25-A914-020D15303883}" type="pres">
      <dgm:prSet presAssocID="{F6D3991B-6C33-42E2-8323-36838F675D9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79E4E32-03EB-4F6C-B651-1FE76FDA994F}" type="pres">
      <dgm:prSet presAssocID="{C3454D18-A85D-49C1-881A-82C01B2E2F2C}" presName="composite" presStyleCnt="0"/>
      <dgm:spPr/>
    </dgm:pt>
    <dgm:pt modelId="{FA8092BE-A8F4-401E-95C2-9143251BF792}" type="pres">
      <dgm:prSet presAssocID="{C3454D18-A85D-49C1-881A-82C01B2E2F2C}" presName="bentUpArrow1" presStyleLbl="alignImgPlace1" presStyleIdx="0" presStyleCnt="4"/>
      <dgm:spPr/>
    </dgm:pt>
    <dgm:pt modelId="{CA569A7B-0F0A-4BD2-9B92-57AC24BD3F6B}" type="pres">
      <dgm:prSet presAssocID="{C3454D18-A85D-49C1-881A-82C01B2E2F2C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9214DC-0917-49B9-AECB-DF66B671E0D0}" type="pres">
      <dgm:prSet presAssocID="{C3454D18-A85D-49C1-881A-82C01B2E2F2C}" presName="ChildText" presStyleLbl="revTx" presStyleIdx="0" presStyleCnt="5" custScaleX="235488" custLinFactNeighborX="57628" custLinFactNeighborY="-366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72D3F7-92C2-4ECC-93C7-A287E32BB2AB}" type="pres">
      <dgm:prSet presAssocID="{D5132327-77EB-4928-B117-59B59685CCB9}" presName="sibTrans" presStyleCnt="0"/>
      <dgm:spPr/>
    </dgm:pt>
    <dgm:pt modelId="{7B703A03-6A20-4C49-84D1-923A14277948}" type="pres">
      <dgm:prSet presAssocID="{FA40944F-4A29-43FC-83F2-E5AC8B438FD4}" presName="composite" presStyleCnt="0"/>
      <dgm:spPr/>
    </dgm:pt>
    <dgm:pt modelId="{325E7E5D-F06E-41E9-B426-C1E1668D9004}" type="pres">
      <dgm:prSet presAssocID="{FA40944F-4A29-43FC-83F2-E5AC8B438FD4}" presName="bentUpArrow1" presStyleLbl="alignImgPlace1" presStyleIdx="1" presStyleCnt="4" custLinFactX="-34068" custLinFactNeighborX="-100000" custLinFactNeighborY="3469"/>
      <dgm:spPr/>
    </dgm:pt>
    <dgm:pt modelId="{25E301BF-E245-4EEC-92A3-CD0DF17CBAF4}" type="pres">
      <dgm:prSet presAssocID="{FA40944F-4A29-43FC-83F2-E5AC8B438FD4}" presName="ParentText" presStyleLbl="node1" presStyleIdx="1" presStyleCnt="5" custLinFactX="-31054" custLinFactNeighborX="-100000" custLinFactNeighborY="-19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A0085B-8439-4186-9DB5-8371AB8FE291}" type="pres">
      <dgm:prSet presAssocID="{FA40944F-4A29-43FC-83F2-E5AC8B438FD4}" presName="ChildText" presStyleLbl="revTx" presStyleIdx="1" presStyleCnt="5" custScaleX="662980" custScaleY="141708" custLinFactNeighborX="92438" custLinFactNeighborY="-18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AD9508-2E45-4035-86D9-BFA2CA7CE6CE}" type="pres">
      <dgm:prSet presAssocID="{0255ED88-301E-418B-BA61-8FEB939A37AE}" presName="sibTrans" presStyleCnt="0"/>
      <dgm:spPr/>
    </dgm:pt>
    <dgm:pt modelId="{A623CFCD-C949-439E-BE14-978408953FC1}" type="pres">
      <dgm:prSet presAssocID="{8F1038B9-4AA8-47C4-9821-4E91055D2C30}" presName="composite" presStyleCnt="0"/>
      <dgm:spPr/>
    </dgm:pt>
    <dgm:pt modelId="{6D2418BE-F356-42E2-AFEE-F6BA17EC37A8}" type="pres">
      <dgm:prSet presAssocID="{8F1038B9-4AA8-47C4-9821-4E91055D2C30}" presName="bentUpArrow1" presStyleLbl="alignImgPlace1" presStyleIdx="2" presStyleCnt="4"/>
      <dgm:spPr/>
    </dgm:pt>
    <dgm:pt modelId="{A9E916D7-00F8-4972-A7E4-FE461D00AF50}" type="pres">
      <dgm:prSet presAssocID="{8F1038B9-4AA8-47C4-9821-4E91055D2C30}" presName="ParentText" presStyleLbl="node1" presStyleIdx="2" presStyleCnt="5" custLinFactNeighborX="-13963" custLinFactNeighborY="19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079F03-118D-4ADF-97F0-0C55D7030B3C}" type="pres">
      <dgm:prSet presAssocID="{8F1038B9-4AA8-47C4-9821-4E91055D2C30}" presName="ChildText" presStyleLbl="revTx" presStyleIdx="2" presStyleCnt="5" custScaleX="162513" custLinFactNeighborX="12576" custLinFactNeighborY="137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D4770D-D871-46A5-8458-3C3917B8E1E9}" type="pres">
      <dgm:prSet presAssocID="{4FA34878-4420-45CB-9E20-D5E2313B2E4D}" presName="sibTrans" presStyleCnt="0"/>
      <dgm:spPr/>
    </dgm:pt>
    <dgm:pt modelId="{3A04C63C-1F8A-446B-A46B-D2716697072F}" type="pres">
      <dgm:prSet presAssocID="{E25F3390-7F18-4E14-A476-0B6A6994F63C}" presName="composite" presStyleCnt="0"/>
      <dgm:spPr/>
    </dgm:pt>
    <dgm:pt modelId="{402CF95C-88B5-449A-A625-AC525235B325}" type="pres">
      <dgm:prSet presAssocID="{E25F3390-7F18-4E14-A476-0B6A6994F63C}" presName="bentUpArrow1" presStyleLbl="alignImgPlace1" presStyleIdx="3" presStyleCnt="4"/>
      <dgm:spPr/>
    </dgm:pt>
    <dgm:pt modelId="{CC1D3F2F-4D52-4FBC-AE1D-66A4AF98FB69}" type="pres">
      <dgm:prSet presAssocID="{E25F3390-7F18-4E14-A476-0B6A6994F63C}" presName="ParentText" presStyleLbl="node1" presStyleIdx="3" presStyleCnt="5" custScaleX="125952" custLinFactNeighborX="-21637" custLinFactNeighborY="-14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2BB237-9DAD-4BE8-9E76-53D85860E341}" type="pres">
      <dgm:prSet presAssocID="{E25F3390-7F18-4E14-A476-0B6A6994F63C}" presName="ChildText" presStyleLbl="revTx" presStyleIdx="3" presStyleCnt="5" custScaleX="269462" custLinFactNeighborX="71377" custLinFactNeighborY="-1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FBE49A-F092-4D65-8C65-5E38E97A785B}" type="pres">
      <dgm:prSet presAssocID="{DF514E08-C492-4565-A9D9-2F6DBBB2F5F6}" presName="sibTrans" presStyleCnt="0"/>
      <dgm:spPr/>
    </dgm:pt>
    <dgm:pt modelId="{9A5D0C06-D185-4D7D-9880-22575BA4B866}" type="pres">
      <dgm:prSet presAssocID="{8A655A68-9E6A-4F0C-AE98-40E698B7D553}" presName="composite" presStyleCnt="0"/>
      <dgm:spPr/>
    </dgm:pt>
    <dgm:pt modelId="{054732CA-141F-4E29-A14F-3F72B11E66DD}" type="pres">
      <dgm:prSet presAssocID="{8A655A68-9E6A-4F0C-AE98-40E698B7D553}" presName="ParentText" presStyleLbl="node1" presStyleIdx="4" presStyleCnt="5" custScaleX="124712" custLinFactNeighborX="-20849" custLinFactNeighborY="27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47E15A-FB85-429A-9424-14D8E9EF8306}" type="pres">
      <dgm:prSet presAssocID="{8A655A68-9E6A-4F0C-AE98-40E698B7D553}" presName="FinalChildText" presStyleLbl="revTx" presStyleIdx="4" presStyleCnt="5" custScaleX="182224" custLinFactNeighborX="224" custLinFactNeighborY="5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322B138-2F7A-4D72-B741-3B5B87101AE4}" type="presOf" srcId="{FA40944F-4A29-43FC-83F2-E5AC8B438FD4}" destId="{25E301BF-E245-4EEC-92A3-CD0DF17CBAF4}" srcOrd="0" destOrd="0" presId="urn:microsoft.com/office/officeart/2005/8/layout/StepDownProcess"/>
    <dgm:cxn modelId="{E60C69D9-59A3-4778-9324-42D0815E8449}" srcId="{E25F3390-7F18-4E14-A476-0B6A6994F63C}" destId="{EFA66735-C69E-4102-A49D-F153BA87604F}" srcOrd="1" destOrd="0" parTransId="{3F57DFDB-D5FA-4B2F-87B2-B5D1A831A6FB}" sibTransId="{F5D99ED1-0864-4FF3-BE29-F1B41F7DA589}"/>
    <dgm:cxn modelId="{E04750BA-FA15-4268-A345-060E2E562CD2}" srcId="{F6D3991B-6C33-42E2-8323-36838F675D9C}" destId="{8A655A68-9E6A-4F0C-AE98-40E698B7D553}" srcOrd="4" destOrd="0" parTransId="{4169FA6C-9B2E-4A88-B6E0-ABB566EE0C85}" sibTransId="{9621D137-6099-421C-9974-AB26CADC536C}"/>
    <dgm:cxn modelId="{A2D0CCA9-3021-410F-888E-533DBC27F020}" type="presOf" srcId="{8F207807-460D-449A-8F16-6BD6EE7E2DCE}" destId="{DAA0085B-8439-4186-9DB5-8371AB8FE291}" srcOrd="0" destOrd="0" presId="urn:microsoft.com/office/officeart/2005/8/layout/StepDownProcess"/>
    <dgm:cxn modelId="{ADB9409D-DD8D-45FA-802D-BF4736D0F8DB}" type="presOf" srcId="{215A6A4B-1DE8-41EA-A63F-D1422734587B}" destId="{69079F03-118D-4ADF-97F0-0C55D7030B3C}" srcOrd="0" destOrd="0" presId="urn:microsoft.com/office/officeart/2005/8/layout/StepDownProcess"/>
    <dgm:cxn modelId="{3CD9A04E-F3E2-4737-B285-6F9298071912}" type="presOf" srcId="{B51C176D-34C7-4379-8883-510F6B26A9FE}" destId="{E59214DC-0917-49B9-AECB-DF66B671E0D0}" srcOrd="0" destOrd="0" presId="urn:microsoft.com/office/officeart/2005/8/layout/StepDownProcess"/>
    <dgm:cxn modelId="{57DDDC6E-34E8-4AB8-BD47-FACEDCFB5ADC}" type="presOf" srcId="{1F63EE94-D912-4688-A809-D04FE81AE0D2}" destId="{E59214DC-0917-49B9-AECB-DF66B671E0D0}" srcOrd="0" destOrd="2" presId="urn:microsoft.com/office/officeart/2005/8/layout/StepDownProcess"/>
    <dgm:cxn modelId="{536E8057-5728-4C2F-BCBC-0A95DF379144}" srcId="{E25F3390-7F18-4E14-A476-0B6A6994F63C}" destId="{958DB98D-4683-4CED-8560-C14BE16E8AAB}" srcOrd="0" destOrd="0" parTransId="{A31408D9-5419-46FC-8ACF-397CE96B5A45}" sibTransId="{87796281-14F1-41CC-A895-CBC905524E44}"/>
    <dgm:cxn modelId="{D76BC53B-4D25-4D94-90B9-466FE77E777D}" srcId="{C3454D18-A85D-49C1-881A-82C01B2E2F2C}" destId="{B51C176D-34C7-4379-8883-510F6B26A9FE}" srcOrd="0" destOrd="0" parTransId="{72DA8FE1-427B-4A65-AB0B-63D736786950}" sibTransId="{F8E73860-103B-417B-BC69-B67A3000F108}"/>
    <dgm:cxn modelId="{3DA5273F-0F21-4D01-9097-2D64151B9EE7}" srcId="{C3454D18-A85D-49C1-881A-82C01B2E2F2C}" destId="{1F63EE94-D912-4688-A809-D04FE81AE0D2}" srcOrd="2" destOrd="0" parTransId="{9D4009D1-1BD3-4B90-9919-9130EAC687B6}" sibTransId="{18047E46-49A4-440E-A1C5-D7CDA6E93E10}"/>
    <dgm:cxn modelId="{B0CBCB90-C1FA-44E5-8A32-BFBC52470737}" srcId="{C3454D18-A85D-49C1-881A-82C01B2E2F2C}" destId="{4E1C85EA-C2EA-48E0-B286-B8179678D0CD}" srcOrd="1" destOrd="0" parTransId="{B2D03307-E6D3-4C20-A938-EAF54AB05ADB}" sibTransId="{04FCDD0F-5B7E-408D-B91C-5EDA9EAA1D61}"/>
    <dgm:cxn modelId="{409E6560-01E5-47E3-80AB-9019D9B86D36}" srcId="{F6D3991B-6C33-42E2-8323-36838F675D9C}" destId="{FA40944F-4A29-43FC-83F2-E5AC8B438FD4}" srcOrd="1" destOrd="0" parTransId="{51C8B4F3-AE6B-48FF-8D06-374765BD7FBA}" sibTransId="{0255ED88-301E-418B-BA61-8FEB939A37AE}"/>
    <dgm:cxn modelId="{B341E03C-375B-4EAD-99F1-8DADB8E9D696}" srcId="{F6D3991B-6C33-42E2-8323-36838F675D9C}" destId="{C3454D18-A85D-49C1-881A-82C01B2E2F2C}" srcOrd="0" destOrd="0" parTransId="{B71D075C-8D26-49CD-89AD-F22D759B4664}" sibTransId="{D5132327-77EB-4928-B117-59B59685CCB9}"/>
    <dgm:cxn modelId="{EBCAE822-75B3-4706-8398-19F643933C42}" type="presOf" srcId="{E25F3390-7F18-4E14-A476-0B6A6994F63C}" destId="{CC1D3F2F-4D52-4FBC-AE1D-66A4AF98FB69}" srcOrd="0" destOrd="0" presId="urn:microsoft.com/office/officeart/2005/8/layout/StepDownProcess"/>
    <dgm:cxn modelId="{ABE2CEB1-CFCB-44EE-8DBC-F1925CCD00B7}" type="presOf" srcId="{958DB98D-4683-4CED-8560-C14BE16E8AAB}" destId="{D92BB237-9DAD-4BE8-9E76-53D85860E341}" srcOrd="0" destOrd="0" presId="urn:microsoft.com/office/officeart/2005/8/layout/StepDownProcess"/>
    <dgm:cxn modelId="{FDF92A3F-50C9-4FC8-AE6E-0449304139CA}" srcId="{F6D3991B-6C33-42E2-8323-36838F675D9C}" destId="{8F1038B9-4AA8-47C4-9821-4E91055D2C30}" srcOrd="2" destOrd="0" parTransId="{B0938214-86AF-48B2-9761-F43471160E98}" sibTransId="{4FA34878-4420-45CB-9E20-D5E2313B2E4D}"/>
    <dgm:cxn modelId="{0C4A2AE1-D847-4846-8C56-16CBE04E0B1C}" type="presOf" srcId="{F0A128B1-7904-42A5-A203-C8924A9E1575}" destId="{4547E15A-FB85-429A-9424-14D8E9EF8306}" srcOrd="0" destOrd="0" presId="urn:microsoft.com/office/officeart/2005/8/layout/StepDownProcess"/>
    <dgm:cxn modelId="{059873AA-E131-4C34-8F62-667B782CFD3F}" type="presOf" srcId="{3E4B00B0-F193-45FF-B768-376B04050A80}" destId="{DAA0085B-8439-4186-9DB5-8371AB8FE291}" srcOrd="0" destOrd="1" presId="urn:microsoft.com/office/officeart/2005/8/layout/StepDownProcess"/>
    <dgm:cxn modelId="{1A842E87-33F5-444B-A015-FEF38097BCE6}" type="presOf" srcId="{8A655A68-9E6A-4F0C-AE98-40E698B7D553}" destId="{054732CA-141F-4E29-A14F-3F72B11E66DD}" srcOrd="0" destOrd="0" presId="urn:microsoft.com/office/officeart/2005/8/layout/StepDownProcess"/>
    <dgm:cxn modelId="{84FF40E4-6761-44B9-AC23-42ACA2F6930C}" type="presOf" srcId="{4E1C85EA-C2EA-48E0-B286-B8179678D0CD}" destId="{E59214DC-0917-49B9-AECB-DF66B671E0D0}" srcOrd="0" destOrd="1" presId="urn:microsoft.com/office/officeart/2005/8/layout/StepDownProcess"/>
    <dgm:cxn modelId="{7BCD846B-F13D-45D3-B38C-5800ED763467}" type="presOf" srcId="{C3454D18-A85D-49C1-881A-82C01B2E2F2C}" destId="{CA569A7B-0F0A-4BD2-9B92-57AC24BD3F6B}" srcOrd="0" destOrd="0" presId="urn:microsoft.com/office/officeart/2005/8/layout/StepDownProcess"/>
    <dgm:cxn modelId="{8B9EEDCA-E2A1-4D5B-B083-1047278EF321}" type="presOf" srcId="{F6D3991B-6C33-42E2-8323-36838F675D9C}" destId="{03AECB8E-AD9B-4D25-A914-020D15303883}" srcOrd="0" destOrd="0" presId="urn:microsoft.com/office/officeart/2005/8/layout/StepDownProcess"/>
    <dgm:cxn modelId="{12B3947A-0996-442E-AD04-4F653259DD16}" type="presOf" srcId="{8F1038B9-4AA8-47C4-9821-4E91055D2C30}" destId="{A9E916D7-00F8-4972-A7E4-FE461D00AF50}" srcOrd="0" destOrd="0" presId="urn:microsoft.com/office/officeart/2005/8/layout/StepDownProcess"/>
    <dgm:cxn modelId="{45707385-0E90-45EE-9975-05FB6B2B10A2}" srcId="{8F1038B9-4AA8-47C4-9821-4E91055D2C30}" destId="{215A6A4B-1DE8-41EA-A63F-D1422734587B}" srcOrd="0" destOrd="0" parTransId="{1E5B2A94-3F0C-4F2E-8089-230F520E0219}" sibTransId="{A3A7EBCF-FEBD-4240-BAC8-038EB528847D}"/>
    <dgm:cxn modelId="{0D262052-4F33-4CE4-A05D-BFF267FC406D}" srcId="{FA40944F-4A29-43FC-83F2-E5AC8B438FD4}" destId="{8F207807-460D-449A-8F16-6BD6EE7E2DCE}" srcOrd="0" destOrd="0" parTransId="{CEABE633-D7BF-4786-BBBD-8CD54FFD1CA1}" sibTransId="{F9BE92C5-C717-4150-A183-B161BE04ACB3}"/>
    <dgm:cxn modelId="{19FB1F8D-A697-484B-B4B8-31CBD3F48253}" srcId="{F6D3991B-6C33-42E2-8323-36838F675D9C}" destId="{E25F3390-7F18-4E14-A476-0B6A6994F63C}" srcOrd="3" destOrd="0" parTransId="{202A7B5D-EC2A-4320-8211-551262E06961}" sibTransId="{DF514E08-C492-4565-A9D9-2F6DBBB2F5F6}"/>
    <dgm:cxn modelId="{FF216C32-15ED-448C-9835-2ABADD407B47}" type="presOf" srcId="{EFA66735-C69E-4102-A49D-F153BA87604F}" destId="{D92BB237-9DAD-4BE8-9E76-53D85860E341}" srcOrd="0" destOrd="1" presId="urn:microsoft.com/office/officeart/2005/8/layout/StepDownProcess"/>
    <dgm:cxn modelId="{6D28A9C3-9CCD-4B94-BD9A-53FFD0A6389F}" srcId="{8A655A68-9E6A-4F0C-AE98-40E698B7D553}" destId="{F0A128B1-7904-42A5-A203-C8924A9E1575}" srcOrd="0" destOrd="0" parTransId="{BED8FCD4-FEBF-4FCC-A87A-746CAE10303A}" sibTransId="{E2EB0EAB-7218-45BD-A688-B6FF288017FF}"/>
    <dgm:cxn modelId="{240D4F90-1F36-4FA5-B539-DA96BC4939AC}" srcId="{FA40944F-4A29-43FC-83F2-E5AC8B438FD4}" destId="{3E4B00B0-F193-45FF-B768-376B04050A80}" srcOrd="1" destOrd="0" parTransId="{8D5564FA-BDA5-4D7B-BE54-7E3EA7B9AA99}" sibTransId="{199B1177-FDB1-475D-B980-2B9891FD92EE}"/>
    <dgm:cxn modelId="{865FEE6B-809F-4121-9A1E-7BF213276596}" type="presParOf" srcId="{03AECB8E-AD9B-4D25-A914-020D15303883}" destId="{979E4E32-03EB-4F6C-B651-1FE76FDA994F}" srcOrd="0" destOrd="0" presId="urn:microsoft.com/office/officeart/2005/8/layout/StepDownProcess"/>
    <dgm:cxn modelId="{B0EF48F7-2096-46AC-9A86-716AFB2BC395}" type="presParOf" srcId="{979E4E32-03EB-4F6C-B651-1FE76FDA994F}" destId="{FA8092BE-A8F4-401E-95C2-9143251BF792}" srcOrd="0" destOrd="0" presId="urn:microsoft.com/office/officeart/2005/8/layout/StepDownProcess"/>
    <dgm:cxn modelId="{C4F95F54-14EA-49EE-88E5-C5F5E1A2C743}" type="presParOf" srcId="{979E4E32-03EB-4F6C-B651-1FE76FDA994F}" destId="{CA569A7B-0F0A-4BD2-9B92-57AC24BD3F6B}" srcOrd="1" destOrd="0" presId="urn:microsoft.com/office/officeart/2005/8/layout/StepDownProcess"/>
    <dgm:cxn modelId="{BA443A9F-2792-4269-BB67-F78AF935D23C}" type="presParOf" srcId="{979E4E32-03EB-4F6C-B651-1FE76FDA994F}" destId="{E59214DC-0917-49B9-AECB-DF66B671E0D0}" srcOrd="2" destOrd="0" presId="urn:microsoft.com/office/officeart/2005/8/layout/StepDownProcess"/>
    <dgm:cxn modelId="{7D17825F-4EA4-4728-88EC-B07ABA5D14E8}" type="presParOf" srcId="{03AECB8E-AD9B-4D25-A914-020D15303883}" destId="{6072D3F7-92C2-4ECC-93C7-A287E32BB2AB}" srcOrd="1" destOrd="0" presId="urn:microsoft.com/office/officeart/2005/8/layout/StepDownProcess"/>
    <dgm:cxn modelId="{583C31C6-B349-4045-AB81-7C9908AE5582}" type="presParOf" srcId="{03AECB8E-AD9B-4D25-A914-020D15303883}" destId="{7B703A03-6A20-4C49-84D1-923A14277948}" srcOrd="2" destOrd="0" presId="urn:microsoft.com/office/officeart/2005/8/layout/StepDownProcess"/>
    <dgm:cxn modelId="{CB17BDE4-BF2C-403F-85EA-C5D40BE7DF9D}" type="presParOf" srcId="{7B703A03-6A20-4C49-84D1-923A14277948}" destId="{325E7E5D-F06E-41E9-B426-C1E1668D9004}" srcOrd="0" destOrd="0" presId="urn:microsoft.com/office/officeart/2005/8/layout/StepDownProcess"/>
    <dgm:cxn modelId="{EE4F9EA9-5D32-41E3-A2C9-F148730BF2F5}" type="presParOf" srcId="{7B703A03-6A20-4C49-84D1-923A14277948}" destId="{25E301BF-E245-4EEC-92A3-CD0DF17CBAF4}" srcOrd="1" destOrd="0" presId="urn:microsoft.com/office/officeart/2005/8/layout/StepDownProcess"/>
    <dgm:cxn modelId="{E6CA4A32-4E49-449F-9BF0-526FB8F1C3DB}" type="presParOf" srcId="{7B703A03-6A20-4C49-84D1-923A14277948}" destId="{DAA0085B-8439-4186-9DB5-8371AB8FE291}" srcOrd="2" destOrd="0" presId="urn:microsoft.com/office/officeart/2005/8/layout/StepDownProcess"/>
    <dgm:cxn modelId="{8D0C9C03-4500-4D8B-903A-88A00BFCFA24}" type="presParOf" srcId="{03AECB8E-AD9B-4D25-A914-020D15303883}" destId="{EDAD9508-2E45-4035-86D9-BFA2CA7CE6CE}" srcOrd="3" destOrd="0" presId="urn:microsoft.com/office/officeart/2005/8/layout/StepDownProcess"/>
    <dgm:cxn modelId="{46BD8A06-93A8-446B-A786-078233E18619}" type="presParOf" srcId="{03AECB8E-AD9B-4D25-A914-020D15303883}" destId="{A623CFCD-C949-439E-BE14-978408953FC1}" srcOrd="4" destOrd="0" presId="urn:microsoft.com/office/officeart/2005/8/layout/StepDownProcess"/>
    <dgm:cxn modelId="{7FFE8DAA-3F92-4DBE-81FE-F0F913DE2619}" type="presParOf" srcId="{A623CFCD-C949-439E-BE14-978408953FC1}" destId="{6D2418BE-F356-42E2-AFEE-F6BA17EC37A8}" srcOrd="0" destOrd="0" presId="urn:microsoft.com/office/officeart/2005/8/layout/StepDownProcess"/>
    <dgm:cxn modelId="{CDDFB15F-5A6B-4994-AC57-DEF852E594AD}" type="presParOf" srcId="{A623CFCD-C949-439E-BE14-978408953FC1}" destId="{A9E916D7-00F8-4972-A7E4-FE461D00AF50}" srcOrd="1" destOrd="0" presId="urn:microsoft.com/office/officeart/2005/8/layout/StepDownProcess"/>
    <dgm:cxn modelId="{8A3F45D2-1978-4E79-9445-C73E9134E43E}" type="presParOf" srcId="{A623CFCD-C949-439E-BE14-978408953FC1}" destId="{69079F03-118D-4ADF-97F0-0C55D7030B3C}" srcOrd="2" destOrd="0" presId="urn:microsoft.com/office/officeart/2005/8/layout/StepDownProcess"/>
    <dgm:cxn modelId="{9692E62A-30FC-4216-BD21-B4444A24E5C4}" type="presParOf" srcId="{03AECB8E-AD9B-4D25-A914-020D15303883}" destId="{9FD4770D-D871-46A5-8458-3C3917B8E1E9}" srcOrd="5" destOrd="0" presId="urn:microsoft.com/office/officeart/2005/8/layout/StepDownProcess"/>
    <dgm:cxn modelId="{79F37B0B-9021-411E-AF3D-29CD3AA08D11}" type="presParOf" srcId="{03AECB8E-AD9B-4D25-A914-020D15303883}" destId="{3A04C63C-1F8A-446B-A46B-D2716697072F}" srcOrd="6" destOrd="0" presId="urn:microsoft.com/office/officeart/2005/8/layout/StepDownProcess"/>
    <dgm:cxn modelId="{028FD262-0F25-4DB2-8360-77EA9E0932DB}" type="presParOf" srcId="{3A04C63C-1F8A-446B-A46B-D2716697072F}" destId="{402CF95C-88B5-449A-A625-AC525235B325}" srcOrd="0" destOrd="0" presId="urn:microsoft.com/office/officeart/2005/8/layout/StepDownProcess"/>
    <dgm:cxn modelId="{773DD68B-DF44-41BD-AC0B-A936236F1030}" type="presParOf" srcId="{3A04C63C-1F8A-446B-A46B-D2716697072F}" destId="{CC1D3F2F-4D52-4FBC-AE1D-66A4AF98FB69}" srcOrd="1" destOrd="0" presId="urn:microsoft.com/office/officeart/2005/8/layout/StepDownProcess"/>
    <dgm:cxn modelId="{18DA30CC-CA4E-4C1F-B541-89ECCB04876D}" type="presParOf" srcId="{3A04C63C-1F8A-446B-A46B-D2716697072F}" destId="{D92BB237-9DAD-4BE8-9E76-53D85860E341}" srcOrd="2" destOrd="0" presId="urn:microsoft.com/office/officeart/2005/8/layout/StepDownProcess"/>
    <dgm:cxn modelId="{3B588648-DA3C-41D1-AFCD-336C86ED5E8D}" type="presParOf" srcId="{03AECB8E-AD9B-4D25-A914-020D15303883}" destId="{3AFBE49A-F092-4D65-8C65-5E38E97A785B}" srcOrd="7" destOrd="0" presId="urn:microsoft.com/office/officeart/2005/8/layout/StepDownProcess"/>
    <dgm:cxn modelId="{E88C556C-728D-4352-A9AA-84982F312BA9}" type="presParOf" srcId="{03AECB8E-AD9B-4D25-A914-020D15303883}" destId="{9A5D0C06-D185-4D7D-9880-22575BA4B866}" srcOrd="8" destOrd="0" presId="urn:microsoft.com/office/officeart/2005/8/layout/StepDownProcess"/>
    <dgm:cxn modelId="{13FEACEF-1568-4F96-9C5C-F87195650497}" type="presParOf" srcId="{9A5D0C06-D185-4D7D-9880-22575BA4B866}" destId="{054732CA-141F-4E29-A14F-3F72B11E66DD}" srcOrd="0" destOrd="0" presId="urn:microsoft.com/office/officeart/2005/8/layout/StepDownProcess"/>
    <dgm:cxn modelId="{2DF56647-BC38-4EEE-8EE3-90D028A258F4}" type="presParOf" srcId="{9A5D0C06-D185-4D7D-9880-22575BA4B866}" destId="{4547E15A-FB85-429A-9424-14D8E9EF830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8AE4510-B0A1-4ABC-8848-7664C1B1E1E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EE6E3EB-D64A-4548-B58E-B69AF119B3B6}">
      <dgm:prSet phldrT="[Texto]" custT="1"/>
      <dgm:spPr/>
      <dgm:t>
        <a:bodyPr/>
        <a:lstStyle/>
        <a:p>
          <a:r>
            <a:rPr lang="pt-BR" sz="2200" b="1" dirty="0" smtClean="0"/>
            <a:t>GESTORES DOS RPPS;</a:t>
          </a:r>
        </a:p>
        <a:p>
          <a:r>
            <a:rPr lang="pt-BR" sz="2200" b="1" dirty="0" smtClean="0"/>
            <a:t>MEMBROS DOS CONSELHOS; </a:t>
          </a:r>
        </a:p>
        <a:p>
          <a:r>
            <a:rPr lang="pt-BR" sz="2200" b="1" dirty="0" smtClean="0"/>
            <a:t>GESTORES DO ENTE;  </a:t>
          </a:r>
        </a:p>
        <a:p>
          <a:r>
            <a:rPr lang="pt-BR" sz="2200" b="1" dirty="0" smtClean="0"/>
            <a:t>TRIBUNAIS DE CONTAS;  </a:t>
          </a:r>
        </a:p>
        <a:p>
          <a:r>
            <a:rPr lang="pt-BR" sz="2200" b="1" dirty="0" smtClean="0"/>
            <a:t>MPS;</a:t>
          </a:r>
        </a:p>
        <a:p>
          <a:r>
            <a:rPr lang="pt-BR" sz="2200" b="1" dirty="0" smtClean="0"/>
            <a:t>....   </a:t>
          </a:r>
        </a:p>
        <a:p>
          <a:r>
            <a:rPr lang="pt-BR" sz="2200" b="1" dirty="0" smtClean="0"/>
            <a:t>SEGURADOS DOS RPPS         </a:t>
          </a:r>
          <a:endParaRPr lang="pt-BR" sz="2200" b="1" dirty="0"/>
        </a:p>
      </dgm:t>
    </dgm:pt>
    <dgm:pt modelId="{2659B2AA-30D4-4CBF-8123-FBA97EEFD1C3}" type="parTrans" cxnId="{6A538BAE-057A-4FE9-8A44-AE9DC0F66952}">
      <dgm:prSet/>
      <dgm:spPr/>
      <dgm:t>
        <a:bodyPr/>
        <a:lstStyle/>
        <a:p>
          <a:endParaRPr lang="pt-BR"/>
        </a:p>
      </dgm:t>
    </dgm:pt>
    <dgm:pt modelId="{9A48CDF3-80B4-48AC-88EB-630F8FACE2EF}" type="sibTrans" cxnId="{6A538BAE-057A-4FE9-8A44-AE9DC0F66952}">
      <dgm:prSet/>
      <dgm:spPr/>
      <dgm:t>
        <a:bodyPr/>
        <a:lstStyle/>
        <a:p>
          <a:endParaRPr lang="pt-BR"/>
        </a:p>
      </dgm:t>
    </dgm:pt>
    <dgm:pt modelId="{21C0B5E8-1AB0-4AC5-9555-564752555CB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2200" b="1" dirty="0" smtClean="0"/>
            <a:t>......</a:t>
          </a:r>
          <a:endParaRPr lang="pt-BR" sz="2200" b="1" dirty="0"/>
        </a:p>
      </dgm:t>
    </dgm:pt>
    <dgm:pt modelId="{14929C6C-DD29-4A5B-B895-42874F5AC614}" type="parTrans" cxnId="{BB71C2ED-3618-4293-A7D4-5E4D78585F5D}">
      <dgm:prSet/>
      <dgm:spPr/>
      <dgm:t>
        <a:bodyPr/>
        <a:lstStyle/>
        <a:p>
          <a:endParaRPr lang="pt-BR"/>
        </a:p>
      </dgm:t>
    </dgm:pt>
    <dgm:pt modelId="{E1551700-9352-4707-8A6B-89F99FB7D33C}" type="sibTrans" cxnId="{BB71C2ED-3618-4293-A7D4-5E4D78585F5D}">
      <dgm:prSet/>
      <dgm:spPr/>
      <dgm:t>
        <a:bodyPr/>
        <a:lstStyle/>
        <a:p>
          <a:endParaRPr lang="pt-BR"/>
        </a:p>
      </dgm:t>
    </dgm:pt>
    <dgm:pt modelId="{54EE6435-9E80-4995-BF86-A495C0368C0B}" type="pres">
      <dgm:prSet presAssocID="{68AE4510-B0A1-4ABC-8848-7664C1B1E1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3C7173B-9087-4275-A1D0-D702940E7C38}" type="pres">
      <dgm:prSet presAssocID="{AEE6E3EB-D64A-4548-B58E-B69AF119B3B6}" presName="parTxOnly" presStyleLbl="node1" presStyleIdx="0" presStyleCnt="2" custScaleX="141075" custScaleY="200856" custLinFactX="5101" custLinFactNeighborX="100000" custLinFactNeighborY="-33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0B3452-CF5B-4889-BCF6-7EA139FE72F1}" type="pres">
      <dgm:prSet presAssocID="{9A48CDF3-80B4-48AC-88EB-630F8FACE2EF}" presName="parTxOnlySpace" presStyleCnt="0"/>
      <dgm:spPr/>
    </dgm:pt>
    <dgm:pt modelId="{0F72F1D8-D892-4E5C-A550-42CE577A8B1B}" type="pres">
      <dgm:prSet presAssocID="{21C0B5E8-1AB0-4AC5-9555-564752555CBE}" presName="parTxOnly" presStyleLbl="node1" presStyleIdx="1" presStyleCnt="2" custScaleX="105565" custScaleY="158870" custLinFactX="-759" custLinFactNeighborX="-100000" custLinFactNeighborY="13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A538BAE-057A-4FE9-8A44-AE9DC0F66952}" srcId="{68AE4510-B0A1-4ABC-8848-7664C1B1E1E9}" destId="{AEE6E3EB-D64A-4548-B58E-B69AF119B3B6}" srcOrd="0" destOrd="0" parTransId="{2659B2AA-30D4-4CBF-8123-FBA97EEFD1C3}" sibTransId="{9A48CDF3-80B4-48AC-88EB-630F8FACE2EF}"/>
    <dgm:cxn modelId="{6A5F79D1-E8D2-4DAC-989C-18C903EC9B80}" type="presOf" srcId="{AEE6E3EB-D64A-4548-B58E-B69AF119B3B6}" destId="{93C7173B-9087-4275-A1D0-D702940E7C38}" srcOrd="0" destOrd="0" presId="urn:microsoft.com/office/officeart/2005/8/layout/chevron1"/>
    <dgm:cxn modelId="{95B6097E-2891-4590-8A3E-4EA01C3276C9}" type="presOf" srcId="{21C0B5E8-1AB0-4AC5-9555-564752555CBE}" destId="{0F72F1D8-D892-4E5C-A550-42CE577A8B1B}" srcOrd="0" destOrd="0" presId="urn:microsoft.com/office/officeart/2005/8/layout/chevron1"/>
    <dgm:cxn modelId="{BB71C2ED-3618-4293-A7D4-5E4D78585F5D}" srcId="{68AE4510-B0A1-4ABC-8848-7664C1B1E1E9}" destId="{21C0B5E8-1AB0-4AC5-9555-564752555CBE}" srcOrd="1" destOrd="0" parTransId="{14929C6C-DD29-4A5B-B895-42874F5AC614}" sibTransId="{E1551700-9352-4707-8A6B-89F99FB7D33C}"/>
    <dgm:cxn modelId="{202056CA-93A9-4559-B9A5-7B6DDA65F857}" type="presOf" srcId="{68AE4510-B0A1-4ABC-8848-7664C1B1E1E9}" destId="{54EE6435-9E80-4995-BF86-A495C0368C0B}" srcOrd="0" destOrd="0" presId="urn:microsoft.com/office/officeart/2005/8/layout/chevron1"/>
    <dgm:cxn modelId="{24EDDF82-9459-47AC-AECB-A4011E9F7923}" type="presParOf" srcId="{54EE6435-9E80-4995-BF86-A495C0368C0B}" destId="{93C7173B-9087-4275-A1D0-D702940E7C38}" srcOrd="0" destOrd="0" presId="urn:microsoft.com/office/officeart/2005/8/layout/chevron1"/>
    <dgm:cxn modelId="{6370AFCD-9481-4909-969B-879B257B97E7}" type="presParOf" srcId="{54EE6435-9E80-4995-BF86-A495C0368C0B}" destId="{2F0B3452-CF5B-4889-BCF6-7EA139FE72F1}" srcOrd="1" destOrd="0" presId="urn:microsoft.com/office/officeart/2005/8/layout/chevron1"/>
    <dgm:cxn modelId="{0101D456-D502-4DC8-B2C5-DCB091E56889}" type="presParOf" srcId="{54EE6435-9E80-4995-BF86-A495C0368C0B}" destId="{0F72F1D8-D892-4E5C-A550-42CE577A8B1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D8D5D-5900-4922-88B4-2C34A7F4C5B4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3FD0ED-E6A5-45E7-AC70-5993DCF00402}">
      <dgm:prSet phldrT="[Texto]" custT="1"/>
      <dgm:spPr/>
      <dgm:t>
        <a:bodyPr/>
        <a:lstStyle/>
        <a:p>
          <a:pPr algn="ctr"/>
          <a:endParaRPr lang="pt-BR" sz="3000" b="1" dirty="0" smtClean="0">
            <a:solidFill>
              <a:srgbClr val="FFFF00"/>
            </a:solidFill>
          </a:endParaRPr>
        </a:p>
      </dgm:t>
    </dgm:pt>
    <dgm:pt modelId="{8ACEBD1A-163F-472F-A3B3-2659B02C617C}" type="sibTrans" cxnId="{ACC699E9-BC19-4C2B-A2FA-69A520EEF987}">
      <dgm:prSet/>
      <dgm:spPr/>
      <dgm:t>
        <a:bodyPr/>
        <a:lstStyle/>
        <a:p>
          <a:endParaRPr lang="pt-BR"/>
        </a:p>
      </dgm:t>
    </dgm:pt>
    <dgm:pt modelId="{B5056C22-86B2-47F9-BAEC-29F260DE0B35}" type="parTrans" cxnId="{ACC699E9-BC19-4C2B-A2FA-69A520EEF987}">
      <dgm:prSet/>
      <dgm:spPr/>
      <dgm:t>
        <a:bodyPr/>
        <a:lstStyle/>
        <a:p>
          <a:endParaRPr lang="pt-BR"/>
        </a:p>
      </dgm:t>
    </dgm:pt>
    <dgm:pt modelId="{ECB16E73-7C6D-4B97-9E77-E9D26A191486}" type="pres">
      <dgm:prSet presAssocID="{DEBD8D5D-5900-4922-88B4-2C34A7F4C5B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68CAE2A-14B4-412B-98F1-87B92796EAC0}" type="pres">
      <dgm:prSet presAssocID="{DEBD8D5D-5900-4922-88B4-2C34A7F4C5B4}" presName="ribbon" presStyleLbl="node1" presStyleIdx="0" presStyleCnt="1" custScaleY="181903" custLinFactNeighborX="1200" custLinFactNeighborY="17327"/>
      <dgm:spPr/>
    </dgm:pt>
    <dgm:pt modelId="{7D546784-945D-44EF-AB91-3C1745F25656}" type="pres">
      <dgm:prSet presAssocID="{DEBD8D5D-5900-4922-88B4-2C34A7F4C5B4}" presName="leftArrowText" presStyleLbl="node1" presStyleIdx="0" presStyleCnt="1" custScaleX="75767" custScaleY="102009" custLinFactNeighborX="27094" custLinFactNeighborY="681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1E0779-59A0-4139-B9B1-C595753E008B}" type="pres">
      <dgm:prSet presAssocID="{DEBD8D5D-5900-4922-88B4-2C34A7F4C5B4}" presName="rightArrowText" presStyleLbl="node1" presStyleIdx="0" presStyleCnt="1" custScaleY="162542" custLinFactNeighborX="-6851" custLinFactNeighborY="2097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0545319-200C-4429-8422-0295B24C1EFC}" type="presOf" srcId="{DEBD8D5D-5900-4922-88B4-2C34A7F4C5B4}" destId="{ECB16E73-7C6D-4B97-9E77-E9D26A191486}" srcOrd="0" destOrd="0" presId="urn:microsoft.com/office/officeart/2005/8/layout/arrow6"/>
    <dgm:cxn modelId="{32668475-1AB8-4301-BF96-A677FDC011D5}" type="presOf" srcId="{193FD0ED-E6A5-45E7-AC70-5993DCF00402}" destId="{7D546784-945D-44EF-AB91-3C1745F25656}" srcOrd="0" destOrd="0" presId="urn:microsoft.com/office/officeart/2005/8/layout/arrow6"/>
    <dgm:cxn modelId="{ACC699E9-BC19-4C2B-A2FA-69A520EEF987}" srcId="{DEBD8D5D-5900-4922-88B4-2C34A7F4C5B4}" destId="{193FD0ED-E6A5-45E7-AC70-5993DCF00402}" srcOrd="0" destOrd="0" parTransId="{B5056C22-86B2-47F9-BAEC-29F260DE0B35}" sibTransId="{8ACEBD1A-163F-472F-A3B3-2659B02C617C}"/>
    <dgm:cxn modelId="{A0674C6C-17EF-42DB-8DD5-3CD9C724F173}" type="presParOf" srcId="{ECB16E73-7C6D-4B97-9E77-E9D26A191486}" destId="{468CAE2A-14B4-412B-98F1-87B92796EAC0}" srcOrd="0" destOrd="0" presId="urn:microsoft.com/office/officeart/2005/8/layout/arrow6"/>
    <dgm:cxn modelId="{64AFAA21-7C5C-4A47-92B4-1F59F3AADC5F}" type="presParOf" srcId="{ECB16E73-7C6D-4B97-9E77-E9D26A191486}" destId="{7D546784-945D-44EF-AB91-3C1745F25656}" srcOrd="1" destOrd="0" presId="urn:microsoft.com/office/officeart/2005/8/layout/arrow6"/>
    <dgm:cxn modelId="{85A51262-5AB7-4600-B604-C57F3D9439BC}" type="presParOf" srcId="{ECB16E73-7C6D-4B97-9E77-E9D26A191486}" destId="{0B1E0779-59A0-4139-B9B1-C595753E008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A3E2D0-D2A1-4491-ADAE-6ED73902AF8B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D1FE2EE-934D-4F3D-B89F-8E5E83E9B355}">
      <dgm:prSet phldrT="[Texto]" custT="1"/>
      <dgm:spPr>
        <a:solidFill>
          <a:schemeClr val="bg1">
            <a:lumMod val="95000"/>
            <a:lumOff val="5000"/>
            <a:alpha val="90000"/>
          </a:schemeClr>
        </a:solidFill>
        <a:ln>
          <a:noFill/>
        </a:ln>
      </dgm:spPr>
      <dgm:t>
        <a:bodyPr/>
        <a:lstStyle/>
        <a:p>
          <a:r>
            <a:rPr lang="pt-BR" sz="5000" b="1" dirty="0" smtClean="0">
              <a:solidFill>
                <a:srgbClr val="FFFF00"/>
              </a:solidFill>
            </a:rPr>
            <a:t>Recursos garantidores são suficientes?</a:t>
          </a:r>
          <a:endParaRPr lang="pt-BR" sz="5000" b="1" dirty="0">
            <a:solidFill>
              <a:srgbClr val="FFFF00"/>
            </a:solidFill>
          </a:endParaRPr>
        </a:p>
      </dgm:t>
    </dgm:pt>
    <dgm:pt modelId="{87F2AB1C-0470-4CC5-862D-395191C8B833}" type="parTrans" cxnId="{371F82AF-4320-45CA-813F-6A8501B9C0E2}">
      <dgm:prSet/>
      <dgm:spPr/>
      <dgm:t>
        <a:bodyPr/>
        <a:lstStyle/>
        <a:p>
          <a:endParaRPr lang="pt-BR"/>
        </a:p>
      </dgm:t>
    </dgm:pt>
    <dgm:pt modelId="{4812FEEA-FF0F-411A-8FA4-24F52AD5737C}" type="sibTrans" cxnId="{371F82AF-4320-45CA-813F-6A8501B9C0E2}">
      <dgm:prSet/>
      <dgm:spPr/>
      <dgm:t>
        <a:bodyPr/>
        <a:lstStyle/>
        <a:p>
          <a:endParaRPr lang="pt-BR"/>
        </a:p>
      </dgm:t>
    </dgm:pt>
    <dgm:pt modelId="{B16B6AE8-C449-43A0-95AC-0D97EED6FF04}">
      <dgm:prSet phldrT="[Texto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pt-BR" sz="2400" b="1" dirty="0" smtClean="0">
              <a:solidFill>
                <a:schemeClr val="bg1"/>
              </a:solidFill>
            </a:rPr>
            <a:t>..........</a:t>
          </a:r>
        </a:p>
      </dgm:t>
    </dgm:pt>
    <dgm:pt modelId="{001E8AA9-1EAC-467D-B08C-030DF7C68E68}" type="parTrans" cxnId="{FBD46CD2-0818-4785-BEF8-0AADDD5ED068}">
      <dgm:prSet/>
      <dgm:spPr/>
      <dgm:t>
        <a:bodyPr/>
        <a:lstStyle/>
        <a:p>
          <a:endParaRPr lang="pt-BR"/>
        </a:p>
      </dgm:t>
    </dgm:pt>
    <dgm:pt modelId="{41AB9D38-DDF0-4E9E-A3AD-95C12987541F}" type="sibTrans" cxnId="{FBD46CD2-0818-4785-BEF8-0AADDD5ED068}">
      <dgm:prSet/>
      <dgm:spPr/>
      <dgm:t>
        <a:bodyPr/>
        <a:lstStyle/>
        <a:p>
          <a:endParaRPr lang="pt-BR"/>
        </a:p>
      </dgm:t>
    </dgm:pt>
    <dgm:pt modelId="{B07C81F7-BED1-4662-8FE2-7CB5054E1CC7}" type="pres">
      <dgm:prSet presAssocID="{43A3E2D0-D2A1-4491-ADAE-6ED73902AF8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F7FA391-8909-4BA7-8E58-A2E82422B7D4}" type="pres">
      <dgm:prSet presAssocID="{43A3E2D0-D2A1-4491-ADAE-6ED73902AF8B}" presName="dummyMaxCanvas" presStyleCnt="0"/>
      <dgm:spPr/>
    </dgm:pt>
    <dgm:pt modelId="{9525059D-AE5C-40D6-92CC-CCE13A9AEEE0}" type="pres">
      <dgm:prSet presAssocID="{43A3E2D0-D2A1-4491-ADAE-6ED73902AF8B}" presName="parentComposite" presStyleCnt="0"/>
      <dgm:spPr/>
    </dgm:pt>
    <dgm:pt modelId="{C6C4D3FF-C5B2-431A-BC3A-8400A37046E3}" type="pres">
      <dgm:prSet presAssocID="{43A3E2D0-D2A1-4491-ADAE-6ED73902AF8B}" presName="parent1" presStyleLbl="alignAccFollowNode1" presStyleIdx="0" presStyleCnt="4" custScaleX="246454" custScaleY="150653" custLinFactNeighborX="-18496" custLinFactNeighborY="83955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E840A7B2-E8C8-4BDE-A102-E1EA0EDAF234}" type="pres">
      <dgm:prSet presAssocID="{43A3E2D0-D2A1-4491-ADAE-6ED73902AF8B}" presName="parent2" presStyleLbl="alignAccFollowNode1" presStyleIdx="1" presStyleCnt="4" custScaleX="251099" custScaleY="152192" custLinFactY="100000" custLinFactNeighborX="28757" custLinFactNeighborY="150187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66CE1C6D-68A5-4CC8-8A0A-019F74972AA4}" type="pres">
      <dgm:prSet presAssocID="{43A3E2D0-D2A1-4491-ADAE-6ED73902AF8B}" presName="childrenComposite" presStyleCnt="0"/>
      <dgm:spPr/>
    </dgm:pt>
    <dgm:pt modelId="{358B9D41-2B09-42BC-8973-059A8BC1B1E2}" type="pres">
      <dgm:prSet presAssocID="{43A3E2D0-D2A1-4491-ADAE-6ED73902AF8B}" presName="dummyMaxCanvas_ChildArea" presStyleCnt="0"/>
      <dgm:spPr/>
    </dgm:pt>
    <dgm:pt modelId="{CE6F5723-75B5-4EE0-A08F-571B67F43133}" type="pres">
      <dgm:prSet presAssocID="{43A3E2D0-D2A1-4491-ADAE-6ED73902AF8B}" presName="fulcrum" presStyleLbl="alignAccFollowNode1" presStyleIdx="2" presStyleCnt="4"/>
      <dgm:spPr/>
    </dgm:pt>
    <dgm:pt modelId="{763A158F-0579-4C62-931C-0BFD21DC31F3}" type="pres">
      <dgm:prSet presAssocID="{43A3E2D0-D2A1-4491-ADAE-6ED73902AF8B}" presName="balance_00" presStyleLbl="alignAccFollowNode1" presStyleIdx="3" presStyleCnt="4">
        <dgm:presLayoutVars>
          <dgm:bulletEnabled val="1"/>
        </dgm:presLayoutVars>
      </dgm:prSet>
      <dgm:spPr/>
    </dgm:pt>
  </dgm:ptLst>
  <dgm:cxnLst>
    <dgm:cxn modelId="{371F82AF-4320-45CA-813F-6A8501B9C0E2}" srcId="{43A3E2D0-D2A1-4491-ADAE-6ED73902AF8B}" destId="{8D1FE2EE-934D-4F3D-B89F-8E5E83E9B355}" srcOrd="0" destOrd="0" parTransId="{87F2AB1C-0470-4CC5-862D-395191C8B833}" sibTransId="{4812FEEA-FF0F-411A-8FA4-24F52AD5737C}"/>
    <dgm:cxn modelId="{8C132C03-82B6-4DFC-9461-4D199C0EDC35}" type="presOf" srcId="{8D1FE2EE-934D-4F3D-B89F-8E5E83E9B355}" destId="{C6C4D3FF-C5B2-431A-BC3A-8400A37046E3}" srcOrd="0" destOrd="0" presId="urn:microsoft.com/office/officeart/2005/8/layout/balance1"/>
    <dgm:cxn modelId="{FBD46CD2-0818-4785-BEF8-0AADDD5ED068}" srcId="{43A3E2D0-D2A1-4491-ADAE-6ED73902AF8B}" destId="{B16B6AE8-C449-43A0-95AC-0D97EED6FF04}" srcOrd="1" destOrd="0" parTransId="{001E8AA9-1EAC-467D-B08C-030DF7C68E68}" sibTransId="{41AB9D38-DDF0-4E9E-A3AD-95C12987541F}"/>
    <dgm:cxn modelId="{F330C1CE-E657-4CCB-809A-DC631D7F45F5}" type="presOf" srcId="{B16B6AE8-C449-43A0-95AC-0D97EED6FF04}" destId="{E840A7B2-E8C8-4BDE-A102-E1EA0EDAF234}" srcOrd="0" destOrd="0" presId="urn:microsoft.com/office/officeart/2005/8/layout/balance1"/>
    <dgm:cxn modelId="{CB708C83-6E63-4D45-918A-1F6394361ABF}" type="presOf" srcId="{43A3E2D0-D2A1-4491-ADAE-6ED73902AF8B}" destId="{B07C81F7-BED1-4662-8FE2-7CB5054E1CC7}" srcOrd="0" destOrd="0" presId="urn:microsoft.com/office/officeart/2005/8/layout/balance1"/>
    <dgm:cxn modelId="{C8BFA682-6A23-46D7-A8EB-E702634E6073}" type="presParOf" srcId="{B07C81F7-BED1-4662-8FE2-7CB5054E1CC7}" destId="{CF7FA391-8909-4BA7-8E58-A2E82422B7D4}" srcOrd="0" destOrd="0" presId="urn:microsoft.com/office/officeart/2005/8/layout/balance1"/>
    <dgm:cxn modelId="{A5639A2F-EB0A-4833-8B3D-167566551AB2}" type="presParOf" srcId="{B07C81F7-BED1-4662-8FE2-7CB5054E1CC7}" destId="{9525059D-AE5C-40D6-92CC-CCE13A9AEEE0}" srcOrd="1" destOrd="0" presId="urn:microsoft.com/office/officeart/2005/8/layout/balance1"/>
    <dgm:cxn modelId="{F7BBADA2-BB91-407D-BDEC-D6AB1BB9016E}" type="presParOf" srcId="{9525059D-AE5C-40D6-92CC-CCE13A9AEEE0}" destId="{C6C4D3FF-C5B2-431A-BC3A-8400A37046E3}" srcOrd="0" destOrd="0" presId="urn:microsoft.com/office/officeart/2005/8/layout/balance1"/>
    <dgm:cxn modelId="{42B103AD-3962-4457-B426-C99596EC5E32}" type="presParOf" srcId="{9525059D-AE5C-40D6-92CC-CCE13A9AEEE0}" destId="{E840A7B2-E8C8-4BDE-A102-E1EA0EDAF234}" srcOrd="1" destOrd="0" presId="urn:microsoft.com/office/officeart/2005/8/layout/balance1"/>
    <dgm:cxn modelId="{8A1D61D7-E39B-4A51-AAF0-EBFED840182D}" type="presParOf" srcId="{B07C81F7-BED1-4662-8FE2-7CB5054E1CC7}" destId="{66CE1C6D-68A5-4CC8-8A0A-019F74972AA4}" srcOrd="2" destOrd="0" presId="urn:microsoft.com/office/officeart/2005/8/layout/balance1"/>
    <dgm:cxn modelId="{22D1E054-F541-4919-AC20-FF3AF6753916}" type="presParOf" srcId="{66CE1C6D-68A5-4CC8-8A0A-019F74972AA4}" destId="{358B9D41-2B09-42BC-8973-059A8BC1B1E2}" srcOrd="0" destOrd="0" presId="urn:microsoft.com/office/officeart/2005/8/layout/balance1"/>
    <dgm:cxn modelId="{AD4BCFC6-D817-4019-8E42-2F8657223683}" type="presParOf" srcId="{66CE1C6D-68A5-4CC8-8A0A-019F74972AA4}" destId="{CE6F5723-75B5-4EE0-A08F-571B67F43133}" srcOrd="1" destOrd="0" presId="urn:microsoft.com/office/officeart/2005/8/layout/balance1"/>
    <dgm:cxn modelId="{266E89FE-C4F8-4378-9054-2834BD87C059}" type="presParOf" srcId="{66CE1C6D-68A5-4CC8-8A0A-019F74972AA4}" destId="{763A158F-0579-4C62-931C-0BFD21DC31F3}" srcOrd="2" destOrd="0" presId="urn:microsoft.com/office/officeart/2005/8/layout/balance1"/>
  </dgm:cxnLst>
  <dgm:bg>
    <a:solidFill>
      <a:schemeClr val="bg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A988CF-0E63-4181-8A52-256883192FE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CDCE0A-CF3F-44F0-BA4C-C892647D950F}">
      <dgm:prSet phldrT="[Texto]"/>
      <dgm:spPr/>
      <dgm:t>
        <a:bodyPr/>
        <a:lstStyle/>
        <a:p>
          <a:r>
            <a:rPr lang="pt-BR" b="1" dirty="0" smtClean="0">
              <a:solidFill>
                <a:srgbClr val="FFFF00"/>
              </a:solidFill>
            </a:rPr>
            <a:t>MUNICÍPIOS</a:t>
          </a:r>
        </a:p>
        <a:p>
          <a:r>
            <a:rPr lang="pt-BR" b="1" dirty="0" smtClean="0">
              <a:solidFill>
                <a:srgbClr val="FFFF00"/>
              </a:solidFill>
            </a:rPr>
            <a:t>RESULTADO </a:t>
          </a:r>
        </a:p>
        <a:p>
          <a:r>
            <a:rPr lang="pt-BR" b="1" dirty="0" smtClean="0">
              <a:solidFill>
                <a:srgbClr val="FFFF00"/>
              </a:solidFill>
            </a:rPr>
            <a:t>ATUARIAL:</a:t>
          </a:r>
          <a:endParaRPr lang="pt-BR" dirty="0"/>
        </a:p>
      </dgm:t>
    </dgm:pt>
    <dgm:pt modelId="{4A39B71D-2152-49A9-A8EB-82C4E30F1906}" type="parTrans" cxnId="{A1722BC7-53D0-467E-8AD9-48A66BF98AA6}">
      <dgm:prSet/>
      <dgm:spPr/>
      <dgm:t>
        <a:bodyPr/>
        <a:lstStyle/>
        <a:p>
          <a:endParaRPr lang="pt-BR"/>
        </a:p>
      </dgm:t>
    </dgm:pt>
    <dgm:pt modelId="{3B9EB02F-65C7-4611-ABA8-B95F0482899C}" type="sibTrans" cxnId="{A1722BC7-53D0-467E-8AD9-48A66BF98AA6}">
      <dgm:prSet/>
      <dgm:spPr/>
      <dgm:t>
        <a:bodyPr/>
        <a:lstStyle/>
        <a:p>
          <a:endParaRPr lang="pt-BR"/>
        </a:p>
      </dgm:t>
    </dgm:pt>
    <dgm:pt modelId="{39F1700C-344C-4764-8BF7-DCB442F36F73}">
      <dgm:prSet phldrT="[Texto]" custT="1"/>
      <dgm:spPr/>
      <dgm:t>
        <a:bodyPr/>
        <a:lstStyle/>
        <a:p>
          <a:r>
            <a:rPr lang="pt-BR" sz="2200" b="1" dirty="0" smtClean="0">
              <a:solidFill>
                <a:srgbClr val="FFC000"/>
              </a:solidFill>
            </a:rPr>
            <a:t>Planos Financeiros </a:t>
          </a:r>
        </a:p>
        <a:p>
          <a:r>
            <a:rPr lang="pt-BR" sz="2200" b="1" dirty="0" smtClean="0">
              <a:solidFill>
                <a:srgbClr val="FFC000"/>
              </a:solidFill>
            </a:rPr>
            <a:t>insuficiência financeira de R$ 345 bilhões; sendo:</a:t>
          </a:r>
        </a:p>
        <a:p>
          <a:r>
            <a:rPr lang="pt-BR" sz="2200" b="1" dirty="0" smtClean="0"/>
            <a:t>36 entes c/ até R$ 100 milhões (-R$ 1,8 bi)</a:t>
          </a:r>
        </a:p>
        <a:p>
          <a:r>
            <a:rPr lang="pt-BR" sz="2200" b="1" dirty="0" smtClean="0"/>
            <a:t>97 entre R$ 100 </a:t>
          </a:r>
          <a:r>
            <a:rPr lang="pt-BR" sz="2200" b="1" dirty="0" err="1" smtClean="0"/>
            <a:t>milh</a:t>
          </a:r>
          <a:r>
            <a:rPr lang="pt-BR" sz="2200" b="1" dirty="0" smtClean="0"/>
            <a:t> a 500 milhões (-R$ 25,2 bi)</a:t>
          </a:r>
        </a:p>
        <a:p>
          <a:r>
            <a:rPr lang="pt-BR" sz="2200" b="1" dirty="0" smtClean="0"/>
            <a:t>25 entre R$ 500 </a:t>
          </a:r>
          <a:r>
            <a:rPr lang="pt-BR" sz="2200" b="1" dirty="0" err="1" smtClean="0"/>
            <a:t>milh</a:t>
          </a:r>
          <a:r>
            <a:rPr lang="pt-BR" sz="2200" b="1" dirty="0" smtClean="0"/>
            <a:t>. a 1 bi (-R$ 17,2 bi)</a:t>
          </a:r>
        </a:p>
        <a:p>
          <a:r>
            <a:rPr lang="pt-BR" sz="2200" b="1" dirty="0" smtClean="0"/>
            <a:t>49 entre R$ 1 bi a 5 bi (-R$  115,6 bi)</a:t>
          </a:r>
        </a:p>
        <a:p>
          <a:r>
            <a:rPr lang="pt-BR" sz="2200" b="1" dirty="0" smtClean="0"/>
            <a:t>19 acima de R$ 5 bi (-R$ 185,5 bi)</a:t>
          </a:r>
          <a:endParaRPr lang="pt-BR" sz="2200" dirty="0"/>
        </a:p>
      </dgm:t>
    </dgm:pt>
    <dgm:pt modelId="{302EFC37-C0C0-47A2-89DA-A69497FDAF1F}" type="parTrans" cxnId="{D3C48253-C1A5-4272-BC33-CEC8005BBDB5}">
      <dgm:prSet/>
      <dgm:spPr/>
      <dgm:t>
        <a:bodyPr/>
        <a:lstStyle/>
        <a:p>
          <a:endParaRPr lang="pt-BR"/>
        </a:p>
      </dgm:t>
    </dgm:pt>
    <dgm:pt modelId="{18CD3423-9BCD-4DA1-BFDE-C6C97A648476}" type="sibTrans" cxnId="{D3C48253-C1A5-4272-BC33-CEC8005BBDB5}">
      <dgm:prSet/>
      <dgm:spPr/>
      <dgm:t>
        <a:bodyPr/>
        <a:lstStyle/>
        <a:p>
          <a:endParaRPr lang="pt-BR"/>
        </a:p>
      </dgm:t>
    </dgm:pt>
    <dgm:pt modelId="{177AAA2F-5FE2-4F25-8563-4C6B5CDAEE1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t-BR" sz="2200" b="1" dirty="0" smtClean="0">
              <a:solidFill>
                <a:srgbClr val="FFC000"/>
              </a:solidFill>
            </a:rPr>
            <a:t>Planos Previdenciários (sem considerar plano de amortização); Resultado: -R$ 199,4 bilhões, sendo</a:t>
          </a:r>
        </a:p>
        <a:p>
          <a:pPr>
            <a:lnSpc>
              <a:spcPct val="90000"/>
            </a:lnSpc>
          </a:pPr>
          <a:r>
            <a:rPr lang="pt-BR" sz="2200" b="1" dirty="0" smtClean="0">
              <a:solidFill>
                <a:schemeClr val="tx1"/>
              </a:solidFill>
            </a:rPr>
            <a:t>180 entes c/ superávit: resultado + R$ 2,4 bi</a:t>
          </a:r>
        </a:p>
        <a:p>
          <a:pPr>
            <a:lnSpc>
              <a:spcPct val="90000"/>
            </a:lnSpc>
          </a:pPr>
          <a:r>
            <a:rPr lang="pt-BR" sz="2200" b="1" dirty="0" smtClean="0">
              <a:solidFill>
                <a:schemeClr val="tx1"/>
              </a:solidFill>
            </a:rPr>
            <a:t>1.209 com déficit até R$ 50 </a:t>
          </a:r>
          <a:r>
            <a:rPr lang="pt-BR" sz="2200" b="1" dirty="0" err="1" smtClean="0">
              <a:solidFill>
                <a:schemeClr val="tx1"/>
              </a:solidFill>
            </a:rPr>
            <a:t>milh</a:t>
          </a:r>
          <a:r>
            <a:rPr lang="pt-BR" sz="2200" b="1" dirty="0" smtClean="0">
              <a:solidFill>
                <a:schemeClr val="tx1"/>
              </a:solidFill>
            </a:rPr>
            <a:t>. (total: -R$ 20,8 bi)</a:t>
          </a:r>
        </a:p>
        <a:p>
          <a:pPr>
            <a:lnSpc>
              <a:spcPct val="90000"/>
            </a:lnSpc>
          </a:pPr>
          <a:r>
            <a:rPr lang="pt-BR" sz="2200" b="1" dirty="0" smtClean="0">
              <a:solidFill>
                <a:schemeClr val="tx1"/>
              </a:solidFill>
            </a:rPr>
            <a:t>192 déficit entre R$ 50 e 100 </a:t>
          </a:r>
          <a:r>
            <a:rPr lang="pt-BR" sz="2200" b="1" dirty="0" err="1" smtClean="0">
              <a:solidFill>
                <a:schemeClr val="tx1"/>
              </a:solidFill>
            </a:rPr>
            <a:t>milh</a:t>
          </a:r>
          <a:r>
            <a:rPr lang="pt-BR" sz="2200" b="1" dirty="0" smtClean="0">
              <a:solidFill>
                <a:schemeClr val="tx1"/>
              </a:solidFill>
            </a:rPr>
            <a:t>. (total: -R$ 13,6 bi)</a:t>
          </a:r>
        </a:p>
        <a:p>
          <a:pPr>
            <a:lnSpc>
              <a:spcPct val="90000"/>
            </a:lnSpc>
          </a:pPr>
          <a:r>
            <a:rPr lang="pt-BR" sz="2200" b="1" dirty="0" smtClean="0">
              <a:solidFill>
                <a:schemeClr val="tx1"/>
              </a:solidFill>
            </a:rPr>
            <a:t>176 déficit entre R$ 100/500 </a:t>
          </a:r>
          <a:r>
            <a:rPr lang="pt-BR" sz="2200" b="1" dirty="0" err="1" smtClean="0">
              <a:solidFill>
                <a:schemeClr val="tx1"/>
              </a:solidFill>
            </a:rPr>
            <a:t>milh</a:t>
          </a:r>
          <a:r>
            <a:rPr lang="pt-BR" sz="2200" b="1" dirty="0" smtClean="0">
              <a:solidFill>
                <a:schemeClr val="tx1"/>
              </a:solidFill>
            </a:rPr>
            <a:t>. (total: -R$ 33,9 bi)</a:t>
          </a:r>
        </a:p>
        <a:p>
          <a:pPr>
            <a:lnSpc>
              <a:spcPct val="90000"/>
            </a:lnSpc>
          </a:pPr>
          <a:r>
            <a:rPr lang="pt-BR" sz="2200" b="1" dirty="0" smtClean="0">
              <a:solidFill>
                <a:schemeClr val="tx1"/>
              </a:solidFill>
            </a:rPr>
            <a:t>25  déficit entre R$ 500 mil. e 1 bi (total: -R$ 18,5 bi)</a:t>
          </a:r>
        </a:p>
        <a:p>
          <a:pPr>
            <a:lnSpc>
              <a:spcPct val="90000"/>
            </a:lnSpc>
          </a:pPr>
          <a:r>
            <a:rPr lang="pt-BR" sz="2200" b="1" dirty="0" smtClean="0">
              <a:solidFill>
                <a:schemeClr val="tx1"/>
              </a:solidFill>
            </a:rPr>
            <a:t>16 déficit acima de R$ 1 bi (total: -R$ 115 bi)</a:t>
          </a:r>
        </a:p>
      </dgm:t>
    </dgm:pt>
    <dgm:pt modelId="{1BF7D880-04E8-4C4B-AD0A-4B7E80EFAEF0}" type="parTrans" cxnId="{272838A9-46D0-4F2F-9F0B-EAB830A50244}">
      <dgm:prSet/>
      <dgm:spPr/>
      <dgm:t>
        <a:bodyPr/>
        <a:lstStyle/>
        <a:p>
          <a:endParaRPr lang="pt-BR"/>
        </a:p>
      </dgm:t>
    </dgm:pt>
    <dgm:pt modelId="{52981EF6-F312-465C-9B99-CF277D202A2C}" type="sibTrans" cxnId="{272838A9-46D0-4F2F-9F0B-EAB830A50244}">
      <dgm:prSet/>
      <dgm:spPr/>
      <dgm:t>
        <a:bodyPr/>
        <a:lstStyle/>
        <a:p>
          <a:endParaRPr lang="pt-BR"/>
        </a:p>
      </dgm:t>
    </dgm:pt>
    <dgm:pt modelId="{B1727806-57DF-4105-8635-AAA326A941BB}" type="pres">
      <dgm:prSet presAssocID="{0AA988CF-0E63-4181-8A52-256883192FE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D1CF918-CE17-4C74-9252-1E4EC9DCB431}" type="pres">
      <dgm:prSet presAssocID="{82CDCE0A-CF3F-44F0-BA4C-C892647D950F}" presName="thickLine" presStyleLbl="alignNode1" presStyleIdx="0" presStyleCnt="1"/>
      <dgm:spPr/>
    </dgm:pt>
    <dgm:pt modelId="{E131F7E7-6329-49F3-9BF7-70DC6124E982}" type="pres">
      <dgm:prSet presAssocID="{82CDCE0A-CF3F-44F0-BA4C-C892647D950F}" presName="horz1" presStyleCnt="0"/>
      <dgm:spPr/>
    </dgm:pt>
    <dgm:pt modelId="{C432BA22-B635-46CD-8799-9F4EA54078E2}" type="pres">
      <dgm:prSet presAssocID="{82CDCE0A-CF3F-44F0-BA4C-C892647D950F}" presName="tx1" presStyleLbl="revTx" presStyleIdx="0" presStyleCnt="3"/>
      <dgm:spPr/>
      <dgm:t>
        <a:bodyPr/>
        <a:lstStyle/>
        <a:p>
          <a:endParaRPr lang="pt-BR"/>
        </a:p>
      </dgm:t>
    </dgm:pt>
    <dgm:pt modelId="{2918FD1F-2BBB-4462-B70B-225B97638546}" type="pres">
      <dgm:prSet presAssocID="{82CDCE0A-CF3F-44F0-BA4C-C892647D950F}" presName="vert1" presStyleCnt="0"/>
      <dgm:spPr/>
    </dgm:pt>
    <dgm:pt modelId="{558D5DAD-2EAA-4049-B698-A616F40176D3}" type="pres">
      <dgm:prSet presAssocID="{39F1700C-344C-4764-8BF7-DCB442F36F73}" presName="vertSpace2a" presStyleCnt="0"/>
      <dgm:spPr/>
    </dgm:pt>
    <dgm:pt modelId="{D36D3048-282B-4879-85DC-B3381BE7F33C}" type="pres">
      <dgm:prSet presAssocID="{39F1700C-344C-4764-8BF7-DCB442F36F73}" presName="horz2" presStyleCnt="0"/>
      <dgm:spPr/>
    </dgm:pt>
    <dgm:pt modelId="{D64BF8CC-6C49-4F02-A3E6-D5DF8C30A3BA}" type="pres">
      <dgm:prSet presAssocID="{39F1700C-344C-4764-8BF7-DCB442F36F73}" presName="horzSpace2" presStyleCnt="0"/>
      <dgm:spPr/>
    </dgm:pt>
    <dgm:pt modelId="{F8A27392-6026-4C95-98E5-F17DC232BFD7}" type="pres">
      <dgm:prSet presAssocID="{39F1700C-344C-4764-8BF7-DCB442F36F73}" presName="tx2" presStyleLbl="revTx" presStyleIdx="1" presStyleCnt="3" custScaleY="99050" custLinFactNeighborX="0" custLinFactNeighborY="-5115"/>
      <dgm:spPr/>
      <dgm:t>
        <a:bodyPr/>
        <a:lstStyle/>
        <a:p>
          <a:endParaRPr lang="pt-BR"/>
        </a:p>
      </dgm:t>
    </dgm:pt>
    <dgm:pt modelId="{8E185F5E-D30A-4A6A-808E-FDE323F0309F}" type="pres">
      <dgm:prSet presAssocID="{39F1700C-344C-4764-8BF7-DCB442F36F73}" presName="vert2" presStyleCnt="0"/>
      <dgm:spPr/>
    </dgm:pt>
    <dgm:pt modelId="{26F08793-0795-4D91-AD7E-8B3C5CF0775A}" type="pres">
      <dgm:prSet presAssocID="{39F1700C-344C-4764-8BF7-DCB442F36F73}" presName="thinLine2b" presStyleLbl="callout" presStyleIdx="0" presStyleCnt="2"/>
      <dgm:spPr/>
    </dgm:pt>
    <dgm:pt modelId="{151A51B9-3231-4230-A497-3858A1C8BB0D}" type="pres">
      <dgm:prSet presAssocID="{39F1700C-344C-4764-8BF7-DCB442F36F73}" presName="vertSpace2b" presStyleCnt="0"/>
      <dgm:spPr/>
    </dgm:pt>
    <dgm:pt modelId="{E2438FDC-AF32-4922-A73F-9DBC7B2771EB}" type="pres">
      <dgm:prSet presAssocID="{177AAA2F-5FE2-4F25-8563-4C6B5CDAEE16}" presName="horz2" presStyleCnt="0"/>
      <dgm:spPr/>
    </dgm:pt>
    <dgm:pt modelId="{2844116F-7EBF-4580-B9CB-9E4F122FDA34}" type="pres">
      <dgm:prSet presAssocID="{177AAA2F-5FE2-4F25-8563-4C6B5CDAEE16}" presName="horzSpace2" presStyleCnt="0"/>
      <dgm:spPr/>
    </dgm:pt>
    <dgm:pt modelId="{D03FDC17-28CE-414B-B83D-90D43C4A7EBD}" type="pres">
      <dgm:prSet presAssocID="{177AAA2F-5FE2-4F25-8563-4C6B5CDAEE16}" presName="tx2" presStyleLbl="revTx" presStyleIdx="2" presStyleCnt="3" custScaleY="121175" custLinFactNeighborX="0" custLinFactNeighborY="-3375"/>
      <dgm:spPr/>
      <dgm:t>
        <a:bodyPr/>
        <a:lstStyle/>
        <a:p>
          <a:endParaRPr lang="pt-BR"/>
        </a:p>
      </dgm:t>
    </dgm:pt>
    <dgm:pt modelId="{1D1D9112-90E8-4BC4-8DC9-34B2428D59EF}" type="pres">
      <dgm:prSet presAssocID="{177AAA2F-5FE2-4F25-8563-4C6B5CDAEE16}" presName="vert2" presStyleCnt="0"/>
      <dgm:spPr/>
    </dgm:pt>
    <dgm:pt modelId="{C7862CA5-09FC-451E-9521-05C36217E109}" type="pres">
      <dgm:prSet presAssocID="{177AAA2F-5FE2-4F25-8563-4C6B5CDAEE16}" presName="thinLine2b" presStyleLbl="callout" presStyleIdx="1" presStyleCnt="2"/>
      <dgm:spPr/>
    </dgm:pt>
    <dgm:pt modelId="{2831F8FD-CD89-4209-B4B0-A5A098C1EDFB}" type="pres">
      <dgm:prSet presAssocID="{177AAA2F-5FE2-4F25-8563-4C6B5CDAEE16}" presName="vertSpace2b" presStyleCnt="0"/>
      <dgm:spPr/>
    </dgm:pt>
  </dgm:ptLst>
  <dgm:cxnLst>
    <dgm:cxn modelId="{CA75DF90-B210-4052-9A5A-E9270F405C0F}" type="presOf" srcId="{39F1700C-344C-4764-8BF7-DCB442F36F73}" destId="{F8A27392-6026-4C95-98E5-F17DC232BFD7}" srcOrd="0" destOrd="0" presId="urn:microsoft.com/office/officeart/2008/layout/LinedList"/>
    <dgm:cxn modelId="{A1722BC7-53D0-467E-8AD9-48A66BF98AA6}" srcId="{0AA988CF-0E63-4181-8A52-256883192FE3}" destId="{82CDCE0A-CF3F-44F0-BA4C-C892647D950F}" srcOrd="0" destOrd="0" parTransId="{4A39B71D-2152-49A9-A8EB-82C4E30F1906}" sibTransId="{3B9EB02F-65C7-4611-ABA8-B95F0482899C}"/>
    <dgm:cxn modelId="{C9034F60-1777-422D-BBDE-5FFD48343AEF}" type="presOf" srcId="{82CDCE0A-CF3F-44F0-BA4C-C892647D950F}" destId="{C432BA22-B635-46CD-8799-9F4EA54078E2}" srcOrd="0" destOrd="0" presId="urn:microsoft.com/office/officeart/2008/layout/LinedList"/>
    <dgm:cxn modelId="{272838A9-46D0-4F2F-9F0B-EAB830A50244}" srcId="{82CDCE0A-CF3F-44F0-BA4C-C892647D950F}" destId="{177AAA2F-5FE2-4F25-8563-4C6B5CDAEE16}" srcOrd="1" destOrd="0" parTransId="{1BF7D880-04E8-4C4B-AD0A-4B7E80EFAEF0}" sibTransId="{52981EF6-F312-465C-9B99-CF277D202A2C}"/>
    <dgm:cxn modelId="{D3C48253-C1A5-4272-BC33-CEC8005BBDB5}" srcId="{82CDCE0A-CF3F-44F0-BA4C-C892647D950F}" destId="{39F1700C-344C-4764-8BF7-DCB442F36F73}" srcOrd="0" destOrd="0" parTransId="{302EFC37-C0C0-47A2-89DA-A69497FDAF1F}" sibTransId="{18CD3423-9BCD-4DA1-BFDE-C6C97A648476}"/>
    <dgm:cxn modelId="{3F617C11-1B31-4AE1-8428-5F16682A4276}" type="presOf" srcId="{0AA988CF-0E63-4181-8A52-256883192FE3}" destId="{B1727806-57DF-4105-8635-AAA326A941BB}" srcOrd="0" destOrd="0" presId="urn:microsoft.com/office/officeart/2008/layout/LinedList"/>
    <dgm:cxn modelId="{FECE5C0F-18F8-4B5D-961B-68E4FE424DD9}" type="presOf" srcId="{177AAA2F-5FE2-4F25-8563-4C6B5CDAEE16}" destId="{D03FDC17-28CE-414B-B83D-90D43C4A7EBD}" srcOrd="0" destOrd="0" presId="urn:microsoft.com/office/officeart/2008/layout/LinedList"/>
    <dgm:cxn modelId="{60FBD93F-F81D-4364-8933-91B70F374601}" type="presParOf" srcId="{B1727806-57DF-4105-8635-AAA326A941BB}" destId="{BD1CF918-CE17-4C74-9252-1E4EC9DCB431}" srcOrd="0" destOrd="0" presId="urn:microsoft.com/office/officeart/2008/layout/LinedList"/>
    <dgm:cxn modelId="{3EDAA6BD-7FB9-4303-8B15-826135FF7BF8}" type="presParOf" srcId="{B1727806-57DF-4105-8635-AAA326A941BB}" destId="{E131F7E7-6329-49F3-9BF7-70DC6124E982}" srcOrd="1" destOrd="0" presId="urn:microsoft.com/office/officeart/2008/layout/LinedList"/>
    <dgm:cxn modelId="{C22798BF-CFD3-444F-8048-9474DF866210}" type="presParOf" srcId="{E131F7E7-6329-49F3-9BF7-70DC6124E982}" destId="{C432BA22-B635-46CD-8799-9F4EA54078E2}" srcOrd="0" destOrd="0" presId="urn:microsoft.com/office/officeart/2008/layout/LinedList"/>
    <dgm:cxn modelId="{06E14422-9C4A-4F2C-AA3B-16D8AB6B3BAE}" type="presParOf" srcId="{E131F7E7-6329-49F3-9BF7-70DC6124E982}" destId="{2918FD1F-2BBB-4462-B70B-225B97638546}" srcOrd="1" destOrd="0" presId="urn:microsoft.com/office/officeart/2008/layout/LinedList"/>
    <dgm:cxn modelId="{42A63AF6-11DB-4CB2-9031-262DF1BC872B}" type="presParOf" srcId="{2918FD1F-2BBB-4462-B70B-225B97638546}" destId="{558D5DAD-2EAA-4049-B698-A616F40176D3}" srcOrd="0" destOrd="0" presId="urn:microsoft.com/office/officeart/2008/layout/LinedList"/>
    <dgm:cxn modelId="{B59DF693-A5CD-4A4E-A46A-FDA1782C080B}" type="presParOf" srcId="{2918FD1F-2BBB-4462-B70B-225B97638546}" destId="{D36D3048-282B-4879-85DC-B3381BE7F33C}" srcOrd="1" destOrd="0" presId="urn:microsoft.com/office/officeart/2008/layout/LinedList"/>
    <dgm:cxn modelId="{4BB91061-9780-4045-8393-3DB7356239A5}" type="presParOf" srcId="{D36D3048-282B-4879-85DC-B3381BE7F33C}" destId="{D64BF8CC-6C49-4F02-A3E6-D5DF8C30A3BA}" srcOrd="0" destOrd="0" presId="urn:microsoft.com/office/officeart/2008/layout/LinedList"/>
    <dgm:cxn modelId="{7C0B07F4-A524-4147-BBAE-EEE137A83F50}" type="presParOf" srcId="{D36D3048-282B-4879-85DC-B3381BE7F33C}" destId="{F8A27392-6026-4C95-98E5-F17DC232BFD7}" srcOrd="1" destOrd="0" presId="urn:microsoft.com/office/officeart/2008/layout/LinedList"/>
    <dgm:cxn modelId="{DC1786C4-BBE6-4962-9706-EB8DD1D51F8C}" type="presParOf" srcId="{D36D3048-282B-4879-85DC-B3381BE7F33C}" destId="{8E185F5E-D30A-4A6A-808E-FDE323F0309F}" srcOrd="2" destOrd="0" presId="urn:microsoft.com/office/officeart/2008/layout/LinedList"/>
    <dgm:cxn modelId="{23DF70DF-3D59-4098-852C-BB2EE1F35D8B}" type="presParOf" srcId="{2918FD1F-2BBB-4462-B70B-225B97638546}" destId="{26F08793-0795-4D91-AD7E-8B3C5CF0775A}" srcOrd="2" destOrd="0" presId="urn:microsoft.com/office/officeart/2008/layout/LinedList"/>
    <dgm:cxn modelId="{A5A2D4D2-4296-4857-A06C-78B5A46BEA18}" type="presParOf" srcId="{2918FD1F-2BBB-4462-B70B-225B97638546}" destId="{151A51B9-3231-4230-A497-3858A1C8BB0D}" srcOrd="3" destOrd="0" presId="urn:microsoft.com/office/officeart/2008/layout/LinedList"/>
    <dgm:cxn modelId="{6E46B197-5C26-437D-B08B-A4A52562CCED}" type="presParOf" srcId="{2918FD1F-2BBB-4462-B70B-225B97638546}" destId="{E2438FDC-AF32-4922-A73F-9DBC7B2771EB}" srcOrd="4" destOrd="0" presId="urn:microsoft.com/office/officeart/2008/layout/LinedList"/>
    <dgm:cxn modelId="{216A1B93-13D6-49E5-B239-7B89117ADCA2}" type="presParOf" srcId="{E2438FDC-AF32-4922-A73F-9DBC7B2771EB}" destId="{2844116F-7EBF-4580-B9CB-9E4F122FDA34}" srcOrd="0" destOrd="0" presId="urn:microsoft.com/office/officeart/2008/layout/LinedList"/>
    <dgm:cxn modelId="{7B448D9A-BFD7-48B9-A6AB-8EB249A3355A}" type="presParOf" srcId="{E2438FDC-AF32-4922-A73F-9DBC7B2771EB}" destId="{D03FDC17-28CE-414B-B83D-90D43C4A7EBD}" srcOrd="1" destOrd="0" presId="urn:microsoft.com/office/officeart/2008/layout/LinedList"/>
    <dgm:cxn modelId="{7A478119-5736-48E2-8C0A-A256E6494820}" type="presParOf" srcId="{E2438FDC-AF32-4922-A73F-9DBC7B2771EB}" destId="{1D1D9112-90E8-4BC4-8DC9-34B2428D59EF}" srcOrd="2" destOrd="0" presId="urn:microsoft.com/office/officeart/2008/layout/LinedList"/>
    <dgm:cxn modelId="{52D705EB-6F51-436A-ACE5-3DD55B94D982}" type="presParOf" srcId="{2918FD1F-2BBB-4462-B70B-225B97638546}" destId="{C7862CA5-09FC-451E-9521-05C36217E109}" srcOrd="5" destOrd="0" presId="urn:microsoft.com/office/officeart/2008/layout/LinedList"/>
    <dgm:cxn modelId="{CA190E9F-E1BA-4811-AE9A-C59226DA9406}" type="presParOf" srcId="{2918FD1F-2BBB-4462-B70B-225B97638546}" destId="{2831F8FD-CD89-4209-B4B0-A5A098C1EDFB}" srcOrd="6" destOrd="0" presId="urn:microsoft.com/office/officeart/2008/layout/LinedList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CE5526-29FD-48BD-8E94-88166B443BD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AB8F031-6029-45AA-81D4-2763141683A3}">
      <dgm:prSet phldrT="[Texto]" custT="1"/>
      <dgm:spPr/>
      <dgm:t>
        <a:bodyPr/>
        <a:lstStyle/>
        <a:p>
          <a:r>
            <a:rPr lang="pt-BR" sz="2400" b="1" dirty="0" smtClean="0">
              <a:solidFill>
                <a:srgbClr val="FFC000"/>
              </a:solidFill>
            </a:rPr>
            <a:t>Planos Financeiros (insuficiência financeira (atuarial))</a:t>
          </a:r>
          <a:endParaRPr lang="pt-BR" sz="2400" b="1" dirty="0">
            <a:solidFill>
              <a:srgbClr val="FFC000"/>
            </a:solidFill>
          </a:endParaRPr>
        </a:p>
      </dgm:t>
    </dgm:pt>
    <dgm:pt modelId="{78FDF224-0BE2-46DE-BE8E-26DA3BA43CED}" type="parTrans" cxnId="{F6EF3683-596A-4685-8F63-9BAF4B5ACA6E}">
      <dgm:prSet/>
      <dgm:spPr/>
      <dgm:t>
        <a:bodyPr/>
        <a:lstStyle/>
        <a:p>
          <a:endParaRPr lang="pt-BR"/>
        </a:p>
      </dgm:t>
    </dgm:pt>
    <dgm:pt modelId="{7363FBD0-975D-413E-BAA8-DE87AFB1ACE0}" type="sibTrans" cxnId="{F6EF3683-596A-4685-8F63-9BAF4B5ACA6E}">
      <dgm:prSet/>
      <dgm:spPr/>
      <dgm:t>
        <a:bodyPr/>
        <a:lstStyle/>
        <a:p>
          <a:endParaRPr lang="pt-BR"/>
        </a:p>
      </dgm:t>
    </dgm:pt>
    <dgm:pt modelId="{C3AD11BF-FD9B-4F34-9252-0AA5C2C0A4AF}">
      <dgm:prSet custT="1"/>
      <dgm:spPr/>
      <dgm:t>
        <a:bodyPr/>
        <a:lstStyle/>
        <a:p>
          <a:r>
            <a:rPr lang="pt-BR" alt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 entes até R$ 40 bilhões (-R$ 94 bilhões)</a:t>
          </a:r>
        </a:p>
      </dgm:t>
    </dgm:pt>
    <dgm:pt modelId="{9487B353-BA91-443E-8EB5-BEEB3F821DBC}" type="parTrans" cxnId="{9A2F42D2-2729-48F8-95F0-705DC5A7D0B2}">
      <dgm:prSet/>
      <dgm:spPr/>
      <dgm:t>
        <a:bodyPr/>
        <a:lstStyle/>
        <a:p>
          <a:endParaRPr lang="pt-BR"/>
        </a:p>
      </dgm:t>
    </dgm:pt>
    <dgm:pt modelId="{AE832CB8-3A94-4A89-8E94-77BC55A7A8ED}" type="sibTrans" cxnId="{9A2F42D2-2729-48F8-95F0-705DC5A7D0B2}">
      <dgm:prSet/>
      <dgm:spPr/>
      <dgm:t>
        <a:bodyPr/>
        <a:lstStyle/>
        <a:p>
          <a:endParaRPr lang="pt-BR"/>
        </a:p>
      </dgm:t>
    </dgm:pt>
    <dgm:pt modelId="{D0F87B46-4A26-415C-9049-1F40DA346CE3}">
      <dgm:prSet custT="1"/>
      <dgm:spPr/>
      <dgm:t>
        <a:bodyPr/>
        <a:lstStyle/>
        <a:p>
          <a:r>
            <a:rPr lang="pt-BR" alt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 entes entre R$ 40 e R$ 100 bilhões: (- R$473,6 bilhões)</a:t>
          </a:r>
        </a:p>
      </dgm:t>
    </dgm:pt>
    <dgm:pt modelId="{9D764964-F89F-441B-8348-DD99A054605B}" type="parTrans" cxnId="{50054055-C48E-449E-A0BA-7A74089251F8}">
      <dgm:prSet/>
      <dgm:spPr/>
      <dgm:t>
        <a:bodyPr/>
        <a:lstStyle/>
        <a:p>
          <a:endParaRPr lang="pt-BR"/>
        </a:p>
      </dgm:t>
    </dgm:pt>
    <dgm:pt modelId="{147EFFF1-2EC2-498F-B8A2-0DB146F9F1BA}" type="sibTrans" cxnId="{50054055-C48E-449E-A0BA-7A74089251F8}">
      <dgm:prSet/>
      <dgm:spPr/>
      <dgm:t>
        <a:bodyPr/>
        <a:lstStyle/>
        <a:p>
          <a:endParaRPr lang="pt-BR"/>
        </a:p>
      </dgm:t>
    </dgm:pt>
    <dgm:pt modelId="{BA53D891-8FAB-4BD0-A03D-7810D33F4A01}">
      <dgm:prSet custT="1"/>
      <dgm:spPr/>
      <dgm:t>
        <a:bodyPr/>
        <a:lstStyle/>
        <a:p>
          <a:r>
            <a:rPr lang="pt-BR" alt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 entre R$ 100 e R$ 200 bilhões (-R$ 642,6 bilhões)</a:t>
          </a:r>
        </a:p>
      </dgm:t>
    </dgm:pt>
    <dgm:pt modelId="{C535CFE7-8251-4576-A9F2-90CF73026C9B}" type="parTrans" cxnId="{676C4E48-4B56-4662-8A84-B0D7FB7A0881}">
      <dgm:prSet/>
      <dgm:spPr/>
      <dgm:t>
        <a:bodyPr/>
        <a:lstStyle/>
        <a:p>
          <a:endParaRPr lang="pt-BR"/>
        </a:p>
      </dgm:t>
    </dgm:pt>
    <dgm:pt modelId="{E19E2E8A-3E11-406A-A776-56B308A5FF9F}" type="sibTrans" cxnId="{676C4E48-4B56-4662-8A84-B0D7FB7A0881}">
      <dgm:prSet/>
      <dgm:spPr/>
      <dgm:t>
        <a:bodyPr/>
        <a:lstStyle/>
        <a:p>
          <a:endParaRPr lang="pt-BR"/>
        </a:p>
      </dgm:t>
    </dgm:pt>
    <dgm:pt modelId="{84528C9D-5499-413C-AE11-2EDB8807BACE}">
      <dgm:prSet custT="1"/>
      <dgm:spPr/>
      <dgm:t>
        <a:bodyPr/>
        <a:lstStyle/>
        <a:p>
          <a:r>
            <a:rPr lang="pt-BR" alt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 entre R$ 200 e R$ 400 bilhões (-1,1 trilhão)</a:t>
          </a:r>
        </a:p>
      </dgm:t>
    </dgm:pt>
    <dgm:pt modelId="{A7A0854B-0014-4C09-9EB1-7C30CF5D9567}" type="parTrans" cxnId="{70C4B65D-4BDA-4705-B024-4BD22FB004BA}">
      <dgm:prSet/>
      <dgm:spPr/>
      <dgm:t>
        <a:bodyPr/>
        <a:lstStyle/>
        <a:p>
          <a:endParaRPr lang="pt-BR"/>
        </a:p>
      </dgm:t>
    </dgm:pt>
    <dgm:pt modelId="{AA2208DF-495A-46E6-A217-74D95641B0EE}" type="sibTrans" cxnId="{70C4B65D-4BDA-4705-B024-4BD22FB004BA}">
      <dgm:prSet/>
      <dgm:spPr/>
      <dgm:t>
        <a:bodyPr/>
        <a:lstStyle/>
        <a:p>
          <a:endParaRPr lang="pt-BR"/>
        </a:p>
      </dgm:t>
    </dgm:pt>
    <dgm:pt modelId="{920051BE-0CDE-4586-A398-06A589BD15A6}" type="pres">
      <dgm:prSet presAssocID="{04CE5526-29FD-48BD-8E94-88166B443BD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E3A623F-33C1-4919-995E-B0DCE4C84026}" type="pres">
      <dgm:prSet presAssocID="{9AB8F031-6029-45AA-81D4-2763141683A3}" presName="parentText1" presStyleLbl="node1" presStyleIdx="0" presStyleCnt="5" custLinFactY="-36758" custLinFactNeighborX="15480" custLinFactNeighborY="-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C289DF-3003-4FAC-92B4-759655460A6E}" type="pres">
      <dgm:prSet presAssocID="{C3AD11BF-FD9B-4F34-9252-0AA5C2C0A4AF}" presName="parentText2" presStyleLbl="node1" presStyleIdx="1" presStyleCnt="5" custScaleX="119957" custLinFactNeighborX="6473" custLinFactNeighborY="-9594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2FC846-3853-4947-8485-0CF30D3FFA5F}" type="pres">
      <dgm:prSet presAssocID="{D0F87B46-4A26-415C-9049-1F40DA346CE3}" presName="parentText3" presStyleLbl="node1" presStyleIdx="2" presStyleCnt="5" custScaleX="153790" custLinFactNeighborX="-7178" custLinFactNeighborY="-9404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916881-15F7-4644-8C6E-D97E7FE34548}" type="pres">
      <dgm:prSet presAssocID="{BA53D891-8FAB-4BD0-A03D-7810D33F4A01}" presName="parentText4" presStyleLbl="node1" presStyleIdx="3" presStyleCnt="5" custScaleX="210831" custLinFactNeighborX="-34304" custLinFactNeighborY="-9207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15FD01-CB34-43D2-B183-4C9C248A6A89}" type="pres">
      <dgm:prSet presAssocID="{84528C9D-5499-413C-AE11-2EDB8807BACE}" presName="parentText5" presStyleLbl="node1" presStyleIdx="4" presStyleCnt="5" custScaleX="337517" custLinFactX="-5445" custLinFactNeighborX="-100000" custLinFactNeighborY="-8801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0C4B65D-4BDA-4705-B024-4BD22FB004BA}" srcId="{04CE5526-29FD-48BD-8E94-88166B443BD1}" destId="{84528C9D-5499-413C-AE11-2EDB8807BACE}" srcOrd="4" destOrd="0" parTransId="{A7A0854B-0014-4C09-9EB1-7C30CF5D9567}" sibTransId="{AA2208DF-495A-46E6-A217-74D95641B0EE}"/>
    <dgm:cxn modelId="{B9BFF07C-9826-4F1D-B725-C7F1B6C76479}" type="presOf" srcId="{D0F87B46-4A26-415C-9049-1F40DA346CE3}" destId="{DC2FC846-3853-4947-8485-0CF30D3FFA5F}" srcOrd="0" destOrd="0" presId="urn:microsoft.com/office/officeart/2009/3/layout/IncreasingArrowsProcess"/>
    <dgm:cxn modelId="{676C4E48-4B56-4662-8A84-B0D7FB7A0881}" srcId="{04CE5526-29FD-48BD-8E94-88166B443BD1}" destId="{BA53D891-8FAB-4BD0-A03D-7810D33F4A01}" srcOrd="3" destOrd="0" parTransId="{C535CFE7-8251-4576-A9F2-90CF73026C9B}" sibTransId="{E19E2E8A-3E11-406A-A776-56B308A5FF9F}"/>
    <dgm:cxn modelId="{57A844EB-AED4-42D5-AF49-1A54B7F0A4BE}" type="presOf" srcId="{04CE5526-29FD-48BD-8E94-88166B443BD1}" destId="{920051BE-0CDE-4586-A398-06A589BD15A6}" srcOrd="0" destOrd="0" presId="urn:microsoft.com/office/officeart/2009/3/layout/IncreasingArrowsProcess"/>
    <dgm:cxn modelId="{50054055-C48E-449E-A0BA-7A74089251F8}" srcId="{04CE5526-29FD-48BD-8E94-88166B443BD1}" destId="{D0F87B46-4A26-415C-9049-1F40DA346CE3}" srcOrd="2" destOrd="0" parTransId="{9D764964-F89F-441B-8348-DD99A054605B}" sibTransId="{147EFFF1-2EC2-498F-B8A2-0DB146F9F1BA}"/>
    <dgm:cxn modelId="{9A2F42D2-2729-48F8-95F0-705DC5A7D0B2}" srcId="{04CE5526-29FD-48BD-8E94-88166B443BD1}" destId="{C3AD11BF-FD9B-4F34-9252-0AA5C2C0A4AF}" srcOrd="1" destOrd="0" parTransId="{9487B353-BA91-443E-8EB5-BEEB3F821DBC}" sibTransId="{AE832CB8-3A94-4A89-8E94-77BC55A7A8ED}"/>
    <dgm:cxn modelId="{EDFF9475-BF47-4A81-83A3-81A9518D7381}" type="presOf" srcId="{84528C9D-5499-413C-AE11-2EDB8807BACE}" destId="{9F15FD01-CB34-43D2-B183-4C9C248A6A89}" srcOrd="0" destOrd="0" presId="urn:microsoft.com/office/officeart/2009/3/layout/IncreasingArrowsProcess"/>
    <dgm:cxn modelId="{F6EF3683-596A-4685-8F63-9BAF4B5ACA6E}" srcId="{04CE5526-29FD-48BD-8E94-88166B443BD1}" destId="{9AB8F031-6029-45AA-81D4-2763141683A3}" srcOrd="0" destOrd="0" parTransId="{78FDF224-0BE2-46DE-BE8E-26DA3BA43CED}" sibTransId="{7363FBD0-975D-413E-BAA8-DE87AFB1ACE0}"/>
    <dgm:cxn modelId="{03DB5D5A-655B-43C7-AAEA-57785BC4DEE2}" type="presOf" srcId="{C3AD11BF-FD9B-4F34-9252-0AA5C2C0A4AF}" destId="{39C289DF-3003-4FAC-92B4-759655460A6E}" srcOrd="0" destOrd="0" presId="urn:microsoft.com/office/officeart/2009/3/layout/IncreasingArrowsProcess"/>
    <dgm:cxn modelId="{F62C9DF4-229C-4AFF-A6C7-64C589233044}" type="presOf" srcId="{BA53D891-8FAB-4BD0-A03D-7810D33F4A01}" destId="{24916881-15F7-4644-8C6E-D97E7FE34548}" srcOrd="0" destOrd="0" presId="urn:microsoft.com/office/officeart/2009/3/layout/IncreasingArrowsProcess"/>
    <dgm:cxn modelId="{55F677E2-5D79-4E42-84C3-7611CB7C5DC6}" type="presOf" srcId="{9AB8F031-6029-45AA-81D4-2763141683A3}" destId="{DE3A623F-33C1-4919-995E-B0DCE4C84026}" srcOrd="0" destOrd="0" presId="urn:microsoft.com/office/officeart/2009/3/layout/IncreasingArrowsProcess"/>
    <dgm:cxn modelId="{F0915312-90B5-4561-B735-0EEA15B54818}" type="presParOf" srcId="{920051BE-0CDE-4586-A398-06A589BD15A6}" destId="{DE3A623F-33C1-4919-995E-B0DCE4C84026}" srcOrd="0" destOrd="0" presId="urn:microsoft.com/office/officeart/2009/3/layout/IncreasingArrowsProcess"/>
    <dgm:cxn modelId="{10A4FBF6-6B45-4AA6-9F35-2413CDD8DCB4}" type="presParOf" srcId="{920051BE-0CDE-4586-A398-06A589BD15A6}" destId="{39C289DF-3003-4FAC-92B4-759655460A6E}" srcOrd="1" destOrd="0" presId="urn:microsoft.com/office/officeart/2009/3/layout/IncreasingArrowsProcess"/>
    <dgm:cxn modelId="{DE587E86-9D05-4DDF-9101-C8732FF6728B}" type="presParOf" srcId="{920051BE-0CDE-4586-A398-06A589BD15A6}" destId="{DC2FC846-3853-4947-8485-0CF30D3FFA5F}" srcOrd="2" destOrd="0" presId="urn:microsoft.com/office/officeart/2009/3/layout/IncreasingArrowsProcess"/>
    <dgm:cxn modelId="{DA363BE0-3C24-42C2-A48A-03B95D46B869}" type="presParOf" srcId="{920051BE-0CDE-4586-A398-06A589BD15A6}" destId="{24916881-15F7-4644-8C6E-D97E7FE34548}" srcOrd="3" destOrd="0" presId="urn:microsoft.com/office/officeart/2009/3/layout/IncreasingArrowsProcess"/>
    <dgm:cxn modelId="{99BD9FB9-574D-4B16-B253-EAEBD410DBDD}" type="presParOf" srcId="{920051BE-0CDE-4586-A398-06A589BD15A6}" destId="{9F15FD01-CB34-43D2-B183-4C9C248A6A89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CE5526-29FD-48BD-8E94-88166B443BD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AB8F031-6029-45AA-81D4-2763141683A3}">
      <dgm:prSet phldrT="[Texto]" custT="1"/>
      <dgm:spPr/>
      <dgm:t>
        <a:bodyPr/>
        <a:lstStyle/>
        <a:p>
          <a:r>
            <a:rPr lang="pt-BR" sz="2400" b="1" dirty="0" smtClean="0">
              <a:solidFill>
                <a:srgbClr val="FFC000"/>
              </a:solidFill>
            </a:rPr>
            <a:t>Planos Previdenciários (Resultado atuarial)</a:t>
          </a:r>
          <a:endParaRPr lang="pt-BR" sz="2400" b="1" dirty="0">
            <a:solidFill>
              <a:srgbClr val="FFC000"/>
            </a:solidFill>
          </a:endParaRPr>
        </a:p>
      </dgm:t>
    </dgm:pt>
    <dgm:pt modelId="{78FDF224-0BE2-46DE-BE8E-26DA3BA43CED}" type="parTrans" cxnId="{F6EF3683-596A-4685-8F63-9BAF4B5ACA6E}">
      <dgm:prSet/>
      <dgm:spPr/>
      <dgm:t>
        <a:bodyPr/>
        <a:lstStyle/>
        <a:p>
          <a:endParaRPr lang="pt-BR"/>
        </a:p>
      </dgm:t>
    </dgm:pt>
    <dgm:pt modelId="{7363FBD0-975D-413E-BAA8-DE87AFB1ACE0}" type="sibTrans" cxnId="{F6EF3683-596A-4685-8F63-9BAF4B5ACA6E}">
      <dgm:prSet/>
      <dgm:spPr/>
      <dgm:t>
        <a:bodyPr/>
        <a:lstStyle/>
        <a:p>
          <a:endParaRPr lang="pt-BR"/>
        </a:p>
      </dgm:t>
    </dgm:pt>
    <dgm:pt modelId="{C3AD11BF-FD9B-4F34-9252-0AA5C2C0A4AF}">
      <dgm:prSet custT="1"/>
      <dgm:spPr/>
      <dgm:t>
        <a:bodyPr/>
        <a:lstStyle/>
        <a:p>
          <a:r>
            <a:rPr lang="pt-BR" alt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 planos com superávit  (+R$ 4,7 bilhões)</a:t>
          </a:r>
        </a:p>
      </dgm:t>
    </dgm:pt>
    <dgm:pt modelId="{9487B353-BA91-443E-8EB5-BEEB3F821DBC}" type="parTrans" cxnId="{9A2F42D2-2729-48F8-95F0-705DC5A7D0B2}">
      <dgm:prSet/>
      <dgm:spPr/>
      <dgm:t>
        <a:bodyPr/>
        <a:lstStyle/>
        <a:p>
          <a:endParaRPr lang="pt-BR"/>
        </a:p>
      </dgm:t>
    </dgm:pt>
    <dgm:pt modelId="{AE832CB8-3A94-4A89-8E94-77BC55A7A8ED}" type="sibTrans" cxnId="{9A2F42D2-2729-48F8-95F0-705DC5A7D0B2}">
      <dgm:prSet/>
      <dgm:spPr/>
      <dgm:t>
        <a:bodyPr/>
        <a:lstStyle/>
        <a:p>
          <a:endParaRPr lang="pt-BR"/>
        </a:p>
      </dgm:t>
    </dgm:pt>
    <dgm:pt modelId="{D0F87B46-4A26-415C-9049-1F40DA346CE3}">
      <dgm:prSet custT="1"/>
      <dgm:spPr/>
      <dgm:t>
        <a:bodyPr/>
        <a:lstStyle/>
        <a:p>
          <a:r>
            <a:rPr lang="pt-BR" alt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 entes até R$ 1 bi: (- R$ 1,1 bilhões)</a:t>
          </a:r>
        </a:p>
      </dgm:t>
    </dgm:pt>
    <dgm:pt modelId="{9D764964-F89F-441B-8348-DD99A054605B}" type="parTrans" cxnId="{50054055-C48E-449E-A0BA-7A74089251F8}">
      <dgm:prSet/>
      <dgm:spPr/>
      <dgm:t>
        <a:bodyPr/>
        <a:lstStyle/>
        <a:p>
          <a:endParaRPr lang="pt-BR"/>
        </a:p>
      </dgm:t>
    </dgm:pt>
    <dgm:pt modelId="{147EFFF1-2EC2-498F-B8A2-0DB146F9F1BA}" type="sibTrans" cxnId="{50054055-C48E-449E-A0BA-7A74089251F8}">
      <dgm:prSet/>
      <dgm:spPr/>
      <dgm:t>
        <a:bodyPr/>
        <a:lstStyle/>
        <a:p>
          <a:endParaRPr lang="pt-BR"/>
        </a:p>
      </dgm:t>
    </dgm:pt>
    <dgm:pt modelId="{BA53D891-8FAB-4BD0-A03D-7810D33F4A01}">
      <dgm:prSet custT="1"/>
      <dgm:spPr/>
      <dgm:t>
        <a:bodyPr/>
        <a:lstStyle/>
        <a:p>
          <a:r>
            <a:rPr lang="pt-BR" alt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 entes entre R$ 1 bi e R$ 20 bi: (- R$ 36,2 bilhões)</a:t>
          </a:r>
        </a:p>
      </dgm:t>
    </dgm:pt>
    <dgm:pt modelId="{C535CFE7-8251-4576-A9F2-90CF73026C9B}" type="parTrans" cxnId="{676C4E48-4B56-4662-8A84-B0D7FB7A0881}">
      <dgm:prSet/>
      <dgm:spPr/>
      <dgm:t>
        <a:bodyPr/>
        <a:lstStyle/>
        <a:p>
          <a:endParaRPr lang="pt-BR"/>
        </a:p>
      </dgm:t>
    </dgm:pt>
    <dgm:pt modelId="{E19E2E8A-3E11-406A-A776-56B308A5FF9F}" type="sibTrans" cxnId="{676C4E48-4B56-4662-8A84-B0D7FB7A0881}">
      <dgm:prSet/>
      <dgm:spPr/>
      <dgm:t>
        <a:bodyPr/>
        <a:lstStyle/>
        <a:p>
          <a:endParaRPr lang="pt-BR"/>
        </a:p>
      </dgm:t>
    </dgm:pt>
    <dgm:pt modelId="{84528C9D-5499-413C-AE11-2EDB8807BACE}">
      <dgm:prSet custT="1"/>
      <dgm:spPr/>
      <dgm:t>
        <a:bodyPr/>
        <a:lstStyle/>
        <a:p>
          <a:r>
            <a:rPr lang="pt-BR" alt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 entre R$ 30 bi e R$ 70 bilhões (-152,3 bilhões)</a:t>
          </a:r>
        </a:p>
      </dgm:t>
    </dgm:pt>
    <dgm:pt modelId="{A7A0854B-0014-4C09-9EB1-7C30CF5D9567}" type="parTrans" cxnId="{70C4B65D-4BDA-4705-B024-4BD22FB004BA}">
      <dgm:prSet/>
      <dgm:spPr/>
      <dgm:t>
        <a:bodyPr/>
        <a:lstStyle/>
        <a:p>
          <a:endParaRPr lang="pt-BR"/>
        </a:p>
      </dgm:t>
    </dgm:pt>
    <dgm:pt modelId="{AA2208DF-495A-46E6-A217-74D95641B0EE}" type="sibTrans" cxnId="{70C4B65D-4BDA-4705-B024-4BD22FB004BA}">
      <dgm:prSet/>
      <dgm:spPr/>
      <dgm:t>
        <a:bodyPr/>
        <a:lstStyle/>
        <a:p>
          <a:endParaRPr lang="pt-BR"/>
        </a:p>
      </dgm:t>
    </dgm:pt>
    <dgm:pt modelId="{920051BE-0CDE-4586-A398-06A589BD15A6}" type="pres">
      <dgm:prSet presAssocID="{04CE5526-29FD-48BD-8E94-88166B443BD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E3A623F-33C1-4919-995E-B0DCE4C84026}" type="pres">
      <dgm:prSet presAssocID="{9AB8F031-6029-45AA-81D4-2763141683A3}" presName="parentText1" presStyleLbl="node1" presStyleIdx="0" presStyleCnt="5" custLinFactNeighborX="15480" custLinFactNeighborY="-237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C289DF-3003-4FAC-92B4-759655460A6E}" type="pres">
      <dgm:prSet presAssocID="{C3AD11BF-FD9B-4F34-9252-0AA5C2C0A4AF}" presName="parentText2" presStyleLbl="node1" presStyleIdx="1" presStyleCnt="5" custScaleX="119957" custLinFactNeighborX="6299" custLinFactNeighborY="118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2FC846-3853-4947-8485-0CF30D3FFA5F}" type="pres">
      <dgm:prSet presAssocID="{D0F87B46-4A26-415C-9049-1F40DA346CE3}" presName="parentText3" presStyleLbl="node1" presStyleIdx="2" presStyleCnt="5" custScaleX="153790" custLinFactNeighborX="-4717" custLinFactNeighborY="-237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916881-15F7-4644-8C6E-D97E7FE34548}" type="pres">
      <dgm:prSet presAssocID="{BA53D891-8FAB-4BD0-A03D-7810D33F4A01}" presName="parentText4" presStyleLbl="node1" presStyleIdx="3" presStyleCnt="5" custScaleX="210831" custLinFactNeighborX="-25312" custLinFactNeighborY="-585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15FD01-CB34-43D2-B183-4C9C248A6A89}" type="pres">
      <dgm:prSet presAssocID="{84528C9D-5499-413C-AE11-2EDB8807BACE}" presName="parentText5" presStyleLbl="node1" presStyleIdx="4" presStyleCnt="5" custScaleX="337517" custLinFactNeighborX="-67315" custLinFactNeighborY="-507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C1B29D0-2980-4BFF-9B65-A24636314B34}" type="presOf" srcId="{C3AD11BF-FD9B-4F34-9252-0AA5C2C0A4AF}" destId="{39C289DF-3003-4FAC-92B4-759655460A6E}" srcOrd="0" destOrd="0" presId="urn:microsoft.com/office/officeart/2009/3/layout/IncreasingArrowsProcess"/>
    <dgm:cxn modelId="{70C4B65D-4BDA-4705-B024-4BD22FB004BA}" srcId="{04CE5526-29FD-48BD-8E94-88166B443BD1}" destId="{84528C9D-5499-413C-AE11-2EDB8807BACE}" srcOrd="4" destOrd="0" parTransId="{A7A0854B-0014-4C09-9EB1-7C30CF5D9567}" sibTransId="{AA2208DF-495A-46E6-A217-74D95641B0EE}"/>
    <dgm:cxn modelId="{676C4E48-4B56-4662-8A84-B0D7FB7A0881}" srcId="{04CE5526-29FD-48BD-8E94-88166B443BD1}" destId="{BA53D891-8FAB-4BD0-A03D-7810D33F4A01}" srcOrd="3" destOrd="0" parTransId="{C535CFE7-8251-4576-A9F2-90CF73026C9B}" sibTransId="{E19E2E8A-3E11-406A-A776-56B308A5FF9F}"/>
    <dgm:cxn modelId="{69B111EF-D02B-4FAB-ACDD-6BAB1B00BB21}" type="presOf" srcId="{9AB8F031-6029-45AA-81D4-2763141683A3}" destId="{DE3A623F-33C1-4919-995E-B0DCE4C84026}" srcOrd="0" destOrd="0" presId="urn:microsoft.com/office/officeart/2009/3/layout/IncreasingArrowsProcess"/>
    <dgm:cxn modelId="{50054055-C48E-449E-A0BA-7A74089251F8}" srcId="{04CE5526-29FD-48BD-8E94-88166B443BD1}" destId="{D0F87B46-4A26-415C-9049-1F40DA346CE3}" srcOrd="2" destOrd="0" parTransId="{9D764964-F89F-441B-8348-DD99A054605B}" sibTransId="{147EFFF1-2EC2-498F-B8A2-0DB146F9F1BA}"/>
    <dgm:cxn modelId="{AB897340-0545-483E-8C55-2A527F473910}" type="presOf" srcId="{BA53D891-8FAB-4BD0-A03D-7810D33F4A01}" destId="{24916881-15F7-4644-8C6E-D97E7FE34548}" srcOrd="0" destOrd="0" presId="urn:microsoft.com/office/officeart/2009/3/layout/IncreasingArrowsProcess"/>
    <dgm:cxn modelId="{9A2F42D2-2729-48F8-95F0-705DC5A7D0B2}" srcId="{04CE5526-29FD-48BD-8E94-88166B443BD1}" destId="{C3AD11BF-FD9B-4F34-9252-0AA5C2C0A4AF}" srcOrd="1" destOrd="0" parTransId="{9487B353-BA91-443E-8EB5-BEEB3F821DBC}" sibTransId="{AE832CB8-3A94-4A89-8E94-77BC55A7A8ED}"/>
    <dgm:cxn modelId="{320A512A-A253-4050-B270-A1476E7826E8}" type="presOf" srcId="{84528C9D-5499-413C-AE11-2EDB8807BACE}" destId="{9F15FD01-CB34-43D2-B183-4C9C248A6A89}" srcOrd="0" destOrd="0" presId="urn:microsoft.com/office/officeart/2009/3/layout/IncreasingArrowsProcess"/>
    <dgm:cxn modelId="{17C54C1E-1BC3-4A9F-A055-025E54CEC427}" type="presOf" srcId="{D0F87B46-4A26-415C-9049-1F40DA346CE3}" destId="{DC2FC846-3853-4947-8485-0CF30D3FFA5F}" srcOrd="0" destOrd="0" presId="urn:microsoft.com/office/officeart/2009/3/layout/IncreasingArrowsProcess"/>
    <dgm:cxn modelId="{4741559C-2A94-4824-9FC0-F0788B8258B4}" type="presOf" srcId="{04CE5526-29FD-48BD-8E94-88166B443BD1}" destId="{920051BE-0CDE-4586-A398-06A589BD15A6}" srcOrd="0" destOrd="0" presId="urn:microsoft.com/office/officeart/2009/3/layout/IncreasingArrowsProcess"/>
    <dgm:cxn modelId="{F6EF3683-596A-4685-8F63-9BAF4B5ACA6E}" srcId="{04CE5526-29FD-48BD-8E94-88166B443BD1}" destId="{9AB8F031-6029-45AA-81D4-2763141683A3}" srcOrd="0" destOrd="0" parTransId="{78FDF224-0BE2-46DE-BE8E-26DA3BA43CED}" sibTransId="{7363FBD0-975D-413E-BAA8-DE87AFB1ACE0}"/>
    <dgm:cxn modelId="{178F30D2-4187-4A37-AE55-15E77CC44E66}" type="presParOf" srcId="{920051BE-0CDE-4586-A398-06A589BD15A6}" destId="{DE3A623F-33C1-4919-995E-B0DCE4C84026}" srcOrd="0" destOrd="0" presId="urn:microsoft.com/office/officeart/2009/3/layout/IncreasingArrowsProcess"/>
    <dgm:cxn modelId="{4166DFC5-66AD-4063-8DC3-FD1287476643}" type="presParOf" srcId="{920051BE-0CDE-4586-A398-06A589BD15A6}" destId="{39C289DF-3003-4FAC-92B4-759655460A6E}" srcOrd="1" destOrd="0" presId="urn:microsoft.com/office/officeart/2009/3/layout/IncreasingArrowsProcess"/>
    <dgm:cxn modelId="{81FBF50C-0F00-4EA8-94A2-031AC5B669C9}" type="presParOf" srcId="{920051BE-0CDE-4586-A398-06A589BD15A6}" destId="{DC2FC846-3853-4947-8485-0CF30D3FFA5F}" srcOrd="2" destOrd="0" presId="urn:microsoft.com/office/officeart/2009/3/layout/IncreasingArrowsProcess"/>
    <dgm:cxn modelId="{EAE70E24-AD0E-4C68-9439-819F1E46AED9}" type="presParOf" srcId="{920051BE-0CDE-4586-A398-06A589BD15A6}" destId="{24916881-15F7-4644-8C6E-D97E7FE34548}" srcOrd="3" destOrd="0" presId="urn:microsoft.com/office/officeart/2009/3/layout/IncreasingArrowsProcess"/>
    <dgm:cxn modelId="{033ED684-4A4E-4922-932C-34D51DAF0389}" type="presParOf" srcId="{920051BE-0CDE-4586-A398-06A589BD15A6}" destId="{9F15FD01-CB34-43D2-B183-4C9C248A6A89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F4A79E-2ABF-4E0F-812D-C09092B8C28E}" type="doc">
      <dgm:prSet loTypeId="urn:microsoft.com/office/officeart/2009/3/layout/StepUpProcess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CC489AD-BF6E-40F7-BE2E-B7BD62C36C0A}">
      <dgm:prSet phldrT="[Texto]" custT="1"/>
      <dgm:spPr/>
      <dgm:t>
        <a:bodyPr/>
        <a:lstStyle/>
        <a:p>
          <a:r>
            <a:rPr lang="pt-BR" sz="3000" b="1" dirty="0" smtClean="0">
              <a:solidFill>
                <a:schemeClr val="tx1"/>
              </a:solidFill>
            </a:rPr>
            <a:t>DE MERCADO</a:t>
          </a:r>
        </a:p>
        <a:p>
          <a:r>
            <a:rPr lang="pt-BR" sz="3000" b="1" dirty="0" smtClean="0">
              <a:solidFill>
                <a:schemeClr val="tx1"/>
              </a:solidFill>
            </a:rPr>
            <a:t>DE CRÉDITO</a:t>
          </a:r>
          <a:endParaRPr lang="pt-BR" sz="3000" b="1" dirty="0">
            <a:solidFill>
              <a:schemeClr val="tx1"/>
            </a:solidFill>
          </a:endParaRPr>
        </a:p>
      </dgm:t>
    </dgm:pt>
    <dgm:pt modelId="{5A654DBE-F360-4C39-B196-A3E0C2E3B90C}" type="parTrans" cxnId="{5FD4BCDC-9AD3-43E3-8599-9BC44645EAA9}">
      <dgm:prSet/>
      <dgm:spPr/>
      <dgm:t>
        <a:bodyPr/>
        <a:lstStyle/>
        <a:p>
          <a:endParaRPr lang="pt-BR"/>
        </a:p>
      </dgm:t>
    </dgm:pt>
    <dgm:pt modelId="{E3BC30DC-D422-44FB-A868-A57A012AE58F}" type="sibTrans" cxnId="{5FD4BCDC-9AD3-43E3-8599-9BC44645EAA9}">
      <dgm:prSet/>
      <dgm:spPr/>
      <dgm:t>
        <a:bodyPr/>
        <a:lstStyle/>
        <a:p>
          <a:endParaRPr lang="pt-BR"/>
        </a:p>
      </dgm:t>
    </dgm:pt>
    <dgm:pt modelId="{9EFF9C88-AC4C-48A4-9C73-798A810A22BA}">
      <dgm:prSet phldrT="[Texto]" custT="1"/>
      <dgm:spPr/>
      <dgm:t>
        <a:bodyPr/>
        <a:lstStyle/>
        <a:p>
          <a:r>
            <a:rPr lang="pt-BR" sz="2500" b="1" dirty="0" smtClean="0">
              <a:solidFill>
                <a:schemeClr val="tx1"/>
              </a:solidFill>
            </a:rPr>
            <a:t>OPERACIONAIS</a:t>
          </a:r>
        </a:p>
        <a:p>
          <a:r>
            <a:rPr lang="pt-BR" sz="2500" b="1" dirty="0" smtClean="0">
              <a:solidFill>
                <a:schemeClr val="tx1"/>
              </a:solidFill>
            </a:rPr>
            <a:t>FRAUDES</a:t>
          </a:r>
        </a:p>
        <a:p>
          <a:r>
            <a:rPr lang="pt-BR" sz="2500" b="1" dirty="0" smtClean="0">
              <a:solidFill>
                <a:schemeClr val="tx1"/>
              </a:solidFill>
            </a:rPr>
            <a:t>DE IMAGEM</a:t>
          </a:r>
        </a:p>
        <a:p>
          <a:r>
            <a:rPr lang="pt-BR" sz="2500" b="1" dirty="0" smtClean="0">
              <a:solidFill>
                <a:schemeClr val="tx1"/>
              </a:solidFill>
            </a:rPr>
            <a:t>ESTRATÉGICOS</a:t>
          </a:r>
        </a:p>
        <a:p>
          <a:r>
            <a:rPr lang="pt-BR" sz="2500" b="1" dirty="0" smtClean="0">
              <a:solidFill>
                <a:schemeClr val="tx1"/>
              </a:solidFill>
            </a:rPr>
            <a:t>LEGAIS</a:t>
          </a:r>
          <a:endParaRPr lang="pt-BR" sz="2500" b="1" dirty="0">
            <a:solidFill>
              <a:schemeClr val="tx1"/>
            </a:solidFill>
          </a:endParaRPr>
        </a:p>
      </dgm:t>
    </dgm:pt>
    <dgm:pt modelId="{795C1E8A-AC35-45C6-A22A-BD593FAB5FB4}" type="parTrans" cxnId="{433C6BA2-C96D-49EB-AE8F-307E199B2FAF}">
      <dgm:prSet/>
      <dgm:spPr/>
      <dgm:t>
        <a:bodyPr/>
        <a:lstStyle/>
        <a:p>
          <a:endParaRPr lang="pt-BR"/>
        </a:p>
      </dgm:t>
    </dgm:pt>
    <dgm:pt modelId="{437515EB-013E-4C4D-B462-E95420F6B2E2}" type="sibTrans" cxnId="{433C6BA2-C96D-49EB-AE8F-307E199B2FAF}">
      <dgm:prSet/>
      <dgm:spPr/>
      <dgm:t>
        <a:bodyPr/>
        <a:lstStyle/>
        <a:p>
          <a:endParaRPr lang="pt-BR"/>
        </a:p>
      </dgm:t>
    </dgm:pt>
    <dgm:pt modelId="{E5126F86-2946-41D9-8567-EA230B0CB1A7}">
      <dgm:prSet phldrT="[Texto]" custT="1"/>
      <dgm:spPr/>
      <dgm:t>
        <a:bodyPr/>
        <a:lstStyle/>
        <a:p>
          <a:r>
            <a:rPr lang="pt-BR" sz="3000" b="1" dirty="0" smtClean="0">
              <a:solidFill>
                <a:schemeClr val="tx1"/>
              </a:solidFill>
            </a:rPr>
            <a:t>LIQUIDEZ</a:t>
          </a:r>
        </a:p>
        <a:p>
          <a:r>
            <a:rPr lang="pt-BR" sz="3000" b="1" dirty="0" smtClean="0">
              <a:solidFill>
                <a:schemeClr val="tx1"/>
              </a:solidFill>
            </a:rPr>
            <a:t>SOLVÊNCIA</a:t>
          </a:r>
          <a:endParaRPr lang="pt-BR" sz="3000" b="1" dirty="0">
            <a:solidFill>
              <a:schemeClr val="tx1"/>
            </a:solidFill>
          </a:endParaRPr>
        </a:p>
      </dgm:t>
    </dgm:pt>
    <dgm:pt modelId="{23532F72-961B-44D8-9C7D-B074B7AC6B70}" type="parTrans" cxnId="{6CDD53D4-ECC5-4FC2-829F-D3CEEDF78732}">
      <dgm:prSet/>
      <dgm:spPr/>
      <dgm:t>
        <a:bodyPr/>
        <a:lstStyle/>
        <a:p>
          <a:endParaRPr lang="pt-BR"/>
        </a:p>
      </dgm:t>
    </dgm:pt>
    <dgm:pt modelId="{6E15F856-F49A-4793-AF37-22EE3F9C1525}" type="sibTrans" cxnId="{6CDD53D4-ECC5-4FC2-829F-D3CEEDF78732}">
      <dgm:prSet/>
      <dgm:spPr/>
      <dgm:t>
        <a:bodyPr/>
        <a:lstStyle/>
        <a:p>
          <a:endParaRPr lang="pt-BR"/>
        </a:p>
      </dgm:t>
    </dgm:pt>
    <dgm:pt modelId="{E3678B2F-0E4B-41B1-B22B-8E06342CEC37}" type="pres">
      <dgm:prSet presAssocID="{A2F4A79E-2ABF-4E0F-812D-C09092B8C28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F0A1CA6B-6BDD-4C9A-81F0-6EC7F49DE050}" type="pres">
      <dgm:prSet presAssocID="{5CC489AD-BF6E-40F7-BE2E-B7BD62C36C0A}" presName="composite" presStyleCnt="0"/>
      <dgm:spPr/>
    </dgm:pt>
    <dgm:pt modelId="{96E6B315-EC42-456C-8C00-B5A8F5F10064}" type="pres">
      <dgm:prSet presAssocID="{5CC489AD-BF6E-40F7-BE2E-B7BD62C36C0A}" presName="LShape" presStyleLbl="alignNode1" presStyleIdx="0" presStyleCnt="5"/>
      <dgm:spPr/>
    </dgm:pt>
    <dgm:pt modelId="{57B54A1C-DAEE-4FDF-AF7F-02F5BBE6F8E3}" type="pres">
      <dgm:prSet presAssocID="{5CC489AD-BF6E-40F7-BE2E-B7BD62C36C0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553BBE-E137-46BF-A30E-BE0850BF6EBD}" type="pres">
      <dgm:prSet presAssocID="{5CC489AD-BF6E-40F7-BE2E-B7BD62C36C0A}" presName="Triangle" presStyleLbl="alignNode1" presStyleIdx="1" presStyleCnt="5"/>
      <dgm:spPr/>
    </dgm:pt>
    <dgm:pt modelId="{8BAEA37E-34DC-4736-98DD-5C5DD5B69E59}" type="pres">
      <dgm:prSet presAssocID="{E3BC30DC-D422-44FB-A868-A57A012AE58F}" presName="sibTrans" presStyleCnt="0"/>
      <dgm:spPr/>
    </dgm:pt>
    <dgm:pt modelId="{152470E8-AE7D-4999-A60B-57406AB2E016}" type="pres">
      <dgm:prSet presAssocID="{E3BC30DC-D422-44FB-A868-A57A012AE58F}" presName="space" presStyleCnt="0"/>
      <dgm:spPr/>
    </dgm:pt>
    <dgm:pt modelId="{53016335-AB00-4D9E-A455-19B048138985}" type="pres">
      <dgm:prSet presAssocID="{9EFF9C88-AC4C-48A4-9C73-798A810A22BA}" presName="composite" presStyleCnt="0"/>
      <dgm:spPr/>
    </dgm:pt>
    <dgm:pt modelId="{2F608BB1-F024-4493-97F7-A4A089CB1F31}" type="pres">
      <dgm:prSet presAssocID="{9EFF9C88-AC4C-48A4-9C73-798A810A22BA}" presName="LShape" presStyleLbl="alignNode1" presStyleIdx="2" presStyleCnt="5"/>
      <dgm:spPr/>
    </dgm:pt>
    <dgm:pt modelId="{63D0A6EE-75DF-4ECE-BEC1-ED90BEE4342F}" type="pres">
      <dgm:prSet presAssocID="{9EFF9C88-AC4C-48A4-9C73-798A810A22B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C0A6B3-D9D7-4C78-9397-23F7E75E35B2}" type="pres">
      <dgm:prSet presAssocID="{9EFF9C88-AC4C-48A4-9C73-798A810A22BA}" presName="Triangle" presStyleLbl="alignNode1" presStyleIdx="3" presStyleCnt="5"/>
      <dgm:spPr/>
    </dgm:pt>
    <dgm:pt modelId="{17F6ED74-088E-432B-A21E-D81C7ED97DE1}" type="pres">
      <dgm:prSet presAssocID="{437515EB-013E-4C4D-B462-E95420F6B2E2}" presName="sibTrans" presStyleCnt="0"/>
      <dgm:spPr/>
    </dgm:pt>
    <dgm:pt modelId="{848BE737-5BDB-4FD6-8D2C-A0FC1CFCF60E}" type="pres">
      <dgm:prSet presAssocID="{437515EB-013E-4C4D-B462-E95420F6B2E2}" presName="space" presStyleCnt="0"/>
      <dgm:spPr/>
    </dgm:pt>
    <dgm:pt modelId="{DC032429-F822-4D4F-84A4-D00F1A1068BF}" type="pres">
      <dgm:prSet presAssocID="{E5126F86-2946-41D9-8567-EA230B0CB1A7}" presName="composite" presStyleCnt="0"/>
      <dgm:spPr/>
    </dgm:pt>
    <dgm:pt modelId="{D8882112-09C6-4EF7-BCD3-ECC2507502EB}" type="pres">
      <dgm:prSet presAssocID="{E5126F86-2946-41D9-8567-EA230B0CB1A7}" presName="LShape" presStyleLbl="alignNode1" presStyleIdx="4" presStyleCnt="5"/>
      <dgm:spPr/>
    </dgm:pt>
    <dgm:pt modelId="{46CFCB6D-DD5E-401E-81D0-042C9D0000AA}" type="pres">
      <dgm:prSet presAssocID="{E5126F86-2946-41D9-8567-EA230B0CB1A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A319AEC-CA3D-45C0-815C-D2D13BA3E9F5}" type="presOf" srcId="{9EFF9C88-AC4C-48A4-9C73-798A810A22BA}" destId="{63D0A6EE-75DF-4ECE-BEC1-ED90BEE4342F}" srcOrd="0" destOrd="0" presId="urn:microsoft.com/office/officeart/2009/3/layout/StepUpProcess"/>
    <dgm:cxn modelId="{A2FAAEBC-EA2A-4470-B856-72EABC6B21F6}" type="presOf" srcId="{A2F4A79E-2ABF-4E0F-812D-C09092B8C28E}" destId="{E3678B2F-0E4B-41B1-B22B-8E06342CEC37}" srcOrd="0" destOrd="0" presId="urn:microsoft.com/office/officeart/2009/3/layout/StepUpProcess"/>
    <dgm:cxn modelId="{5FD4BCDC-9AD3-43E3-8599-9BC44645EAA9}" srcId="{A2F4A79E-2ABF-4E0F-812D-C09092B8C28E}" destId="{5CC489AD-BF6E-40F7-BE2E-B7BD62C36C0A}" srcOrd="0" destOrd="0" parTransId="{5A654DBE-F360-4C39-B196-A3E0C2E3B90C}" sibTransId="{E3BC30DC-D422-44FB-A868-A57A012AE58F}"/>
    <dgm:cxn modelId="{6CDD53D4-ECC5-4FC2-829F-D3CEEDF78732}" srcId="{A2F4A79E-2ABF-4E0F-812D-C09092B8C28E}" destId="{E5126F86-2946-41D9-8567-EA230B0CB1A7}" srcOrd="2" destOrd="0" parTransId="{23532F72-961B-44D8-9C7D-B074B7AC6B70}" sibTransId="{6E15F856-F49A-4793-AF37-22EE3F9C1525}"/>
    <dgm:cxn modelId="{2C376492-14C7-45BB-A24C-AF4603E868E9}" type="presOf" srcId="{E5126F86-2946-41D9-8567-EA230B0CB1A7}" destId="{46CFCB6D-DD5E-401E-81D0-042C9D0000AA}" srcOrd="0" destOrd="0" presId="urn:microsoft.com/office/officeart/2009/3/layout/StepUpProcess"/>
    <dgm:cxn modelId="{433C6BA2-C96D-49EB-AE8F-307E199B2FAF}" srcId="{A2F4A79E-2ABF-4E0F-812D-C09092B8C28E}" destId="{9EFF9C88-AC4C-48A4-9C73-798A810A22BA}" srcOrd="1" destOrd="0" parTransId="{795C1E8A-AC35-45C6-A22A-BD593FAB5FB4}" sibTransId="{437515EB-013E-4C4D-B462-E95420F6B2E2}"/>
    <dgm:cxn modelId="{9B26BD2D-E500-484E-9B5A-080BAD6E2F00}" type="presOf" srcId="{5CC489AD-BF6E-40F7-BE2E-B7BD62C36C0A}" destId="{57B54A1C-DAEE-4FDF-AF7F-02F5BBE6F8E3}" srcOrd="0" destOrd="0" presId="urn:microsoft.com/office/officeart/2009/3/layout/StepUpProcess"/>
    <dgm:cxn modelId="{2D8AE87F-959B-487B-95EC-E5D15CC88A15}" type="presParOf" srcId="{E3678B2F-0E4B-41B1-B22B-8E06342CEC37}" destId="{F0A1CA6B-6BDD-4C9A-81F0-6EC7F49DE050}" srcOrd="0" destOrd="0" presId="urn:microsoft.com/office/officeart/2009/3/layout/StepUpProcess"/>
    <dgm:cxn modelId="{8899F1F7-F740-4841-897F-470421D93412}" type="presParOf" srcId="{F0A1CA6B-6BDD-4C9A-81F0-6EC7F49DE050}" destId="{96E6B315-EC42-456C-8C00-B5A8F5F10064}" srcOrd="0" destOrd="0" presId="urn:microsoft.com/office/officeart/2009/3/layout/StepUpProcess"/>
    <dgm:cxn modelId="{234E3B14-A5E5-4DFD-ACFA-FB08813F7A2E}" type="presParOf" srcId="{F0A1CA6B-6BDD-4C9A-81F0-6EC7F49DE050}" destId="{57B54A1C-DAEE-4FDF-AF7F-02F5BBE6F8E3}" srcOrd="1" destOrd="0" presId="urn:microsoft.com/office/officeart/2009/3/layout/StepUpProcess"/>
    <dgm:cxn modelId="{B60FFBE1-A6B5-47F9-89F4-3C5F187E87E3}" type="presParOf" srcId="{F0A1CA6B-6BDD-4C9A-81F0-6EC7F49DE050}" destId="{EF553BBE-E137-46BF-A30E-BE0850BF6EBD}" srcOrd="2" destOrd="0" presId="urn:microsoft.com/office/officeart/2009/3/layout/StepUpProcess"/>
    <dgm:cxn modelId="{24E9CCD8-6517-47EC-8379-77FF119AA433}" type="presParOf" srcId="{E3678B2F-0E4B-41B1-B22B-8E06342CEC37}" destId="{8BAEA37E-34DC-4736-98DD-5C5DD5B69E59}" srcOrd="1" destOrd="0" presId="urn:microsoft.com/office/officeart/2009/3/layout/StepUpProcess"/>
    <dgm:cxn modelId="{86AF9D2B-33F8-41A7-A2FC-42840A3BFDFE}" type="presParOf" srcId="{8BAEA37E-34DC-4736-98DD-5C5DD5B69E59}" destId="{152470E8-AE7D-4999-A60B-57406AB2E016}" srcOrd="0" destOrd="0" presId="urn:microsoft.com/office/officeart/2009/3/layout/StepUpProcess"/>
    <dgm:cxn modelId="{3C43F22D-595A-4D66-9C73-B2B83A665FA9}" type="presParOf" srcId="{E3678B2F-0E4B-41B1-B22B-8E06342CEC37}" destId="{53016335-AB00-4D9E-A455-19B048138985}" srcOrd="2" destOrd="0" presId="urn:microsoft.com/office/officeart/2009/3/layout/StepUpProcess"/>
    <dgm:cxn modelId="{26FD1626-9884-4C33-92E4-E24012E5208E}" type="presParOf" srcId="{53016335-AB00-4D9E-A455-19B048138985}" destId="{2F608BB1-F024-4493-97F7-A4A089CB1F31}" srcOrd="0" destOrd="0" presId="urn:microsoft.com/office/officeart/2009/3/layout/StepUpProcess"/>
    <dgm:cxn modelId="{72677A7B-EC05-4C75-A499-C43BFA476703}" type="presParOf" srcId="{53016335-AB00-4D9E-A455-19B048138985}" destId="{63D0A6EE-75DF-4ECE-BEC1-ED90BEE4342F}" srcOrd="1" destOrd="0" presId="urn:microsoft.com/office/officeart/2009/3/layout/StepUpProcess"/>
    <dgm:cxn modelId="{73FE1C48-88A1-449D-9CA6-2DA30C12B6DB}" type="presParOf" srcId="{53016335-AB00-4D9E-A455-19B048138985}" destId="{D0C0A6B3-D9D7-4C78-9397-23F7E75E35B2}" srcOrd="2" destOrd="0" presId="urn:microsoft.com/office/officeart/2009/3/layout/StepUpProcess"/>
    <dgm:cxn modelId="{0FA5110A-EA84-427A-8872-C6451ECEC014}" type="presParOf" srcId="{E3678B2F-0E4B-41B1-B22B-8E06342CEC37}" destId="{17F6ED74-088E-432B-A21E-D81C7ED97DE1}" srcOrd="3" destOrd="0" presId="urn:microsoft.com/office/officeart/2009/3/layout/StepUpProcess"/>
    <dgm:cxn modelId="{F9B0FBE1-32F7-4369-85AB-237542E7B716}" type="presParOf" srcId="{17F6ED74-088E-432B-A21E-D81C7ED97DE1}" destId="{848BE737-5BDB-4FD6-8D2C-A0FC1CFCF60E}" srcOrd="0" destOrd="0" presId="urn:microsoft.com/office/officeart/2009/3/layout/StepUpProcess"/>
    <dgm:cxn modelId="{28A0D25A-3B4B-4A45-8074-13233CFBE2C1}" type="presParOf" srcId="{E3678B2F-0E4B-41B1-B22B-8E06342CEC37}" destId="{DC032429-F822-4D4F-84A4-D00F1A1068BF}" srcOrd="4" destOrd="0" presId="urn:microsoft.com/office/officeart/2009/3/layout/StepUpProcess"/>
    <dgm:cxn modelId="{DAEFEAEF-43E2-4E40-B900-8DAD5DA372D0}" type="presParOf" srcId="{DC032429-F822-4D4F-84A4-D00F1A1068BF}" destId="{D8882112-09C6-4EF7-BCD3-ECC2507502EB}" srcOrd="0" destOrd="0" presId="urn:microsoft.com/office/officeart/2009/3/layout/StepUpProcess"/>
    <dgm:cxn modelId="{C0C963D3-8794-4E2E-91EF-AA91CF64B90D}" type="presParOf" srcId="{DC032429-F822-4D4F-84A4-D00F1A1068BF}" destId="{46CFCB6D-DD5E-401E-81D0-042C9D0000AA}" srcOrd="1" destOrd="0" presId="urn:microsoft.com/office/officeart/2009/3/layout/StepUpProcess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AE4510-B0A1-4ABC-8848-7664C1B1E1E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EE6E3EB-D64A-4548-B58E-B69AF119B3B6}">
      <dgm:prSet phldrT="[Texto]" custT="1"/>
      <dgm:spPr/>
      <dgm:t>
        <a:bodyPr/>
        <a:lstStyle/>
        <a:p>
          <a:r>
            <a:rPr lang="pt-BR" sz="2200" b="1" dirty="0" smtClean="0"/>
            <a:t>ESTABELECER REGRAS QUE REGEM A RELAÇÃO ENTRE INDIVÍDUOS E ORGANIZAÇÕES QUE IMPOEM RISCOS AOS OUTROS</a:t>
          </a:r>
          <a:endParaRPr lang="pt-BR" sz="2200" b="1" dirty="0"/>
        </a:p>
      </dgm:t>
    </dgm:pt>
    <dgm:pt modelId="{2659B2AA-30D4-4CBF-8123-FBA97EEFD1C3}" type="parTrans" cxnId="{6A538BAE-057A-4FE9-8A44-AE9DC0F66952}">
      <dgm:prSet/>
      <dgm:spPr/>
      <dgm:t>
        <a:bodyPr/>
        <a:lstStyle/>
        <a:p>
          <a:endParaRPr lang="pt-BR"/>
        </a:p>
      </dgm:t>
    </dgm:pt>
    <dgm:pt modelId="{9A48CDF3-80B4-48AC-88EB-630F8FACE2EF}" type="sibTrans" cxnId="{6A538BAE-057A-4FE9-8A44-AE9DC0F66952}">
      <dgm:prSet/>
      <dgm:spPr/>
      <dgm:t>
        <a:bodyPr/>
        <a:lstStyle/>
        <a:p>
          <a:endParaRPr lang="pt-BR"/>
        </a:p>
      </dgm:t>
    </dgm:pt>
    <dgm:pt modelId="{21C0B5E8-1AB0-4AC5-9555-564752555CB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2200" b="1" dirty="0" smtClean="0"/>
            <a:t>ESTABELECER ESTRATÉGIAS PARA EVITAR, TRANSFERIR E PARTILHAR RISCOS </a:t>
          </a:r>
          <a:endParaRPr lang="pt-BR" sz="2200" b="1" dirty="0"/>
        </a:p>
      </dgm:t>
    </dgm:pt>
    <dgm:pt modelId="{14929C6C-DD29-4A5B-B895-42874F5AC614}" type="parTrans" cxnId="{BB71C2ED-3618-4293-A7D4-5E4D78585F5D}">
      <dgm:prSet/>
      <dgm:spPr/>
      <dgm:t>
        <a:bodyPr/>
        <a:lstStyle/>
        <a:p>
          <a:endParaRPr lang="pt-BR"/>
        </a:p>
      </dgm:t>
    </dgm:pt>
    <dgm:pt modelId="{E1551700-9352-4707-8A6B-89F99FB7D33C}" type="sibTrans" cxnId="{BB71C2ED-3618-4293-A7D4-5E4D78585F5D}">
      <dgm:prSet/>
      <dgm:spPr/>
      <dgm:t>
        <a:bodyPr/>
        <a:lstStyle/>
        <a:p>
          <a:endParaRPr lang="pt-BR"/>
        </a:p>
      </dgm:t>
    </dgm:pt>
    <dgm:pt modelId="{54EE6435-9E80-4995-BF86-A495C0368C0B}" type="pres">
      <dgm:prSet presAssocID="{68AE4510-B0A1-4ABC-8848-7664C1B1E1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3C7173B-9087-4275-A1D0-D702940E7C38}" type="pres">
      <dgm:prSet presAssocID="{AEE6E3EB-D64A-4548-B58E-B69AF119B3B6}" presName="parTxOnly" presStyleLbl="node1" presStyleIdx="0" presStyleCnt="2" custScaleX="141075" custScaleY="200856" custLinFactX="14839" custLinFactNeighborX="100000" custLinFactNeighborY="-181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0B3452-CF5B-4889-BCF6-7EA139FE72F1}" type="pres">
      <dgm:prSet presAssocID="{9A48CDF3-80B4-48AC-88EB-630F8FACE2EF}" presName="parTxOnlySpace" presStyleCnt="0"/>
      <dgm:spPr/>
    </dgm:pt>
    <dgm:pt modelId="{0F72F1D8-D892-4E5C-A550-42CE577A8B1B}" type="pres">
      <dgm:prSet presAssocID="{21C0B5E8-1AB0-4AC5-9555-564752555CBE}" presName="parTxOnly" presStyleLbl="node1" presStyleIdx="1" presStyleCnt="2" custScaleX="105565" custScaleY="158870" custLinFactNeighborX="-62119" custLinFactNeighborY="-56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A538BAE-057A-4FE9-8A44-AE9DC0F66952}" srcId="{68AE4510-B0A1-4ABC-8848-7664C1B1E1E9}" destId="{AEE6E3EB-D64A-4548-B58E-B69AF119B3B6}" srcOrd="0" destOrd="0" parTransId="{2659B2AA-30D4-4CBF-8123-FBA97EEFD1C3}" sibTransId="{9A48CDF3-80B4-48AC-88EB-630F8FACE2EF}"/>
    <dgm:cxn modelId="{B1705050-E3DB-49B2-8E70-93E125FA7D5D}" type="presOf" srcId="{68AE4510-B0A1-4ABC-8848-7664C1B1E1E9}" destId="{54EE6435-9E80-4995-BF86-A495C0368C0B}" srcOrd="0" destOrd="0" presId="urn:microsoft.com/office/officeart/2005/8/layout/chevron1"/>
    <dgm:cxn modelId="{BB71C2ED-3618-4293-A7D4-5E4D78585F5D}" srcId="{68AE4510-B0A1-4ABC-8848-7664C1B1E1E9}" destId="{21C0B5E8-1AB0-4AC5-9555-564752555CBE}" srcOrd="1" destOrd="0" parTransId="{14929C6C-DD29-4A5B-B895-42874F5AC614}" sibTransId="{E1551700-9352-4707-8A6B-89F99FB7D33C}"/>
    <dgm:cxn modelId="{E1CCE5DC-D1DB-43EB-A289-73B502DCFB55}" type="presOf" srcId="{21C0B5E8-1AB0-4AC5-9555-564752555CBE}" destId="{0F72F1D8-D892-4E5C-A550-42CE577A8B1B}" srcOrd="0" destOrd="0" presId="urn:microsoft.com/office/officeart/2005/8/layout/chevron1"/>
    <dgm:cxn modelId="{0E756CF3-EFA8-40D3-ADEA-59489DB06103}" type="presOf" srcId="{AEE6E3EB-D64A-4548-B58E-B69AF119B3B6}" destId="{93C7173B-9087-4275-A1D0-D702940E7C38}" srcOrd="0" destOrd="0" presId="urn:microsoft.com/office/officeart/2005/8/layout/chevron1"/>
    <dgm:cxn modelId="{53A8BF02-A0BC-4F09-840A-6A9CE4A202CD}" type="presParOf" srcId="{54EE6435-9E80-4995-BF86-A495C0368C0B}" destId="{93C7173B-9087-4275-A1D0-D702940E7C38}" srcOrd="0" destOrd="0" presId="urn:microsoft.com/office/officeart/2005/8/layout/chevron1"/>
    <dgm:cxn modelId="{70F56FFC-522A-42A5-8DE5-4C8CDE9D78F5}" type="presParOf" srcId="{54EE6435-9E80-4995-BF86-A495C0368C0B}" destId="{2F0B3452-CF5B-4889-BCF6-7EA139FE72F1}" srcOrd="1" destOrd="0" presId="urn:microsoft.com/office/officeart/2005/8/layout/chevron1"/>
    <dgm:cxn modelId="{9E22CB71-AC5E-4DF2-9095-C4ACAE04992D}" type="presParOf" srcId="{54EE6435-9E80-4995-BF86-A495C0368C0B}" destId="{0F72F1D8-D892-4E5C-A550-42CE577A8B1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DCBB84-5697-4DC9-B326-4FEFBA18F1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DD4C198-D0C6-47AD-A208-E106C5AA6D6E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DE RISCOS</a:t>
          </a:r>
          <a:endParaRPr lang="pt-B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9A2931-ABBC-4820-A897-4A7C6787BC92}" type="parTrans" cxnId="{FB7E5C54-0A51-43B1-9214-C0ABD345FD51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DDB250DF-E28E-4876-8E4F-72C50EF1AB02}" type="sibTrans" cxnId="{FB7E5C54-0A51-43B1-9214-C0ABD345FD51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B23F4CAD-CD5E-4D89-A32D-5D5FF7A76742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Estabelecimento dos contextos</a:t>
          </a:r>
        </a:p>
        <a:p>
          <a:r>
            <a:rPr lang="pt-BR" b="1" dirty="0" smtClean="0">
              <a:solidFill>
                <a:schemeClr val="bg1"/>
              </a:solidFill>
            </a:rPr>
            <a:t>Identificação dos riscos</a:t>
          </a:r>
          <a:endParaRPr lang="pt-BR" b="1" dirty="0">
            <a:solidFill>
              <a:schemeClr val="bg1"/>
            </a:solidFill>
          </a:endParaRPr>
        </a:p>
      </dgm:t>
    </dgm:pt>
    <dgm:pt modelId="{BE0BB00D-0BBC-4BD5-9013-C87026DFEEF8}" type="parTrans" cxnId="{2302F8E5-7D89-4787-ACCD-3C46E1636313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F2CCBB5E-31D4-44C8-A5A1-E6DFD32ACE68}" type="sibTrans" cxnId="{2302F8E5-7D89-4787-ACCD-3C46E1636313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93910609-0467-482D-A49A-480E304AEE73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Análise de riscos</a:t>
          </a:r>
        </a:p>
        <a:p>
          <a:r>
            <a:rPr lang="pt-BR" b="1" dirty="0" smtClean="0">
              <a:solidFill>
                <a:schemeClr val="bg1"/>
              </a:solidFill>
            </a:rPr>
            <a:t>Avaliação de riscos</a:t>
          </a:r>
        </a:p>
      </dgm:t>
    </dgm:pt>
    <dgm:pt modelId="{FDC763D3-6EAD-4109-A231-F70F504F5DE9}" type="parTrans" cxnId="{8DAF8380-A70A-4C43-BD31-706EF2CD4424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EAFC2FCB-4AAA-483D-B567-CAB086526C36}" type="sibTrans" cxnId="{8DAF8380-A70A-4C43-BD31-706EF2CD4424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5D4DCBC0-278B-4E76-9686-58C542A73F1B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Tratamentos de riscos</a:t>
          </a:r>
        </a:p>
        <a:p>
          <a:r>
            <a:rPr lang="pt-BR" b="1" dirty="0" smtClean="0">
              <a:solidFill>
                <a:schemeClr val="bg1"/>
              </a:solidFill>
            </a:rPr>
            <a:t>Monitoramento e análise crítica</a:t>
          </a:r>
          <a:endParaRPr lang="pt-BR" b="1" dirty="0">
            <a:solidFill>
              <a:schemeClr val="bg1"/>
            </a:solidFill>
          </a:endParaRPr>
        </a:p>
      </dgm:t>
    </dgm:pt>
    <dgm:pt modelId="{BD82FC80-2D7C-44E6-821C-1B42083E5AFC}" type="parTrans" cxnId="{CF647567-0393-4816-BE89-BA519EEC5269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59460B67-58D4-4300-B33F-3922489C6A4E}" type="sibTrans" cxnId="{CF647567-0393-4816-BE89-BA519EEC5269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63E16BF1-7241-4108-9F32-67EBDA4BEC28}" type="pres">
      <dgm:prSet presAssocID="{F1DCBB84-5697-4DC9-B326-4FEFBA18F1E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12F27C2-C665-476F-BD67-6EA7BBC9DF56}" type="pres">
      <dgm:prSet presAssocID="{1DD4C198-D0C6-47AD-A208-E106C5AA6D6E}" presName="thickLine" presStyleLbl="alignNode1" presStyleIdx="0" presStyleCnt="1"/>
      <dgm:spPr/>
    </dgm:pt>
    <dgm:pt modelId="{F6AFE24B-A45E-49D3-B826-C082CAA6E21F}" type="pres">
      <dgm:prSet presAssocID="{1DD4C198-D0C6-47AD-A208-E106C5AA6D6E}" presName="horz1" presStyleCnt="0"/>
      <dgm:spPr/>
    </dgm:pt>
    <dgm:pt modelId="{D2DDB249-DE17-41E4-B2B0-49193DD6A263}" type="pres">
      <dgm:prSet presAssocID="{1DD4C198-D0C6-47AD-A208-E106C5AA6D6E}" presName="tx1" presStyleLbl="revTx" presStyleIdx="0" presStyleCnt="4"/>
      <dgm:spPr/>
      <dgm:t>
        <a:bodyPr/>
        <a:lstStyle/>
        <a:p>
          <a:endParaRPr lang="pt-BR"/>
        </a:p>
      </dgm:t>
    </dgm:pt>
    <dgm:pt modelId="{2250D1D1-F49D-41C1-AC46-A515C866FE6B}" type="pres">
      <dgm:prSet presAssocID="{1DD4C198-D0C6-47AD-A208-E106C5AA6D6E}" presName="vert1" presStyleCnt="0"/>
      <dgm:spPr/>
    </dgm:pt>
    <dgm:pt modelId="{4C1BAC13-DB0A-464C-91C6-5F2625B1E3D0}" type="pres">
      <dgm:prSet presAssocID="{B23F4CAD-CD5E-4D89-A32D-5D5FF7A76742}" presName="vertSpace2a" presStyleCnt="0"/>
      <dgm:spPr/>
    </dgm:pt>
    <dgm:pt modelId="{CC448066-D544-4781-AC63-5040695B4FC5}" type="pres">
      <dgm:prSet presAssocID="{B23F4CAD-CD5E-4D89-A32D-5D5FF7A76742}" presName="horz2" presStyleCnt="0"/>
      <dgm:spPr/>
    </dgm:pt>
    <dgm:pt modelId="{715DBBA2-BE53-40A4-882D-647F7119F604}" type="pres">
      <dgm:prSet presAssocID="{B23F4CAD-CD5E-4D89-A32D-5D5FF7A76742}" presName="horzSpace2" presStyleCnt="0"/>
      <dgm:spPr/>
    </dgm:pt>
    <dgm:pt modelId="{1A4FE8BF-5E16-4884-869E-11F32A5476EF}" type="pres">
      <dgm:prSet presAssocID="{B23F4CAD-CD5E-4D89-A32D-5D5FF7A76742}" presName="tx2" presStyleLbl="revTx" presStyleIdx="1" presStyleCnt="4"/>
      <dgm:spPr/>
      <dgm:t>
        <a:bodyPr/>
        <a:lstStyle/>
        <a:p>
          <a:endParaRPr lang="pt-BR"/>
        </a:p>
      </dgm:t>
    </dgm:pt>
    <dgm:pt modelId="{67263791-1B7F-447F-A0A7-606D8A0B1EBE}" type="pres">
      <dgm:prSet presAssocID="{B23F4CAD-CD5E-4D89-A32D-5D5FF7A76742}" presName="vert2" presStyleCnt="0"/>
      <dgm:spPr/>
    </dgm:pt>
    <dgm:pt modelId="{9984E1D5-7FEC-4171-973F-9D6523114DA0}" type="pres">
      <dgm:prSet presAssocID="{B23F4CAD-CD5E-4D89-A32D-5D5FF7A76742}" presName="thinLine2b" presStyleLbl="callout" presStyleIdx="0" presStyleCnt="3"/>
      <dgm:spPr/>
    </dgm:pt>
    <dgm:pt modelId="{65471A84-8C8C-409A-A6F9-B7297F8C843D}" type="pres">
      <dgm:prSet presAssocID="{B23F4CAD-CD5E-4D89-A32D-5D5FF7A76742}" presName="vertSpace2b" presStyleCnt="0"/>
      <dgm:spPr/>
    </dgm:pt>
    <dgm:pt modelId="{FC7D31A3-908E-4C61-88BD-58F73703F79F}" type="pres">
      <dgm:prSet presAssocID="{93910609-0467-482D-A49A-480E304AEE73}" presName="horz2" presStyleCnt="0"/>
      <dgm:spPr/>
    </dgm:pt>
    <dgm:pt modelId="{95AC8C09-539C-4A68-96C2-2637F26A3B51}" type="pres">
      <dgm:prSet presAssocID="{93910609-0467-482D-A49A-480E304AEE73}" presName="horzSpace2" presStyleCnt="0"/>
      <dgm:spPr/>
    </dgm:pt>
    <dgm:pt modelId="{37905324-8975-40CF-964B-70FDFEF32232}" type="pres">
      <dgm:prSet presAssocID="{93910609-0467-482D-A49A-480E304AEE73}" presName="tx2" presStyleLbl="revTx" presStyleIdx="2" presStyleCnt="4"/>
      <dgm:spPr/>
      <dgm:t>
        <a:bodyPr/>
        <a:lstStyle/>
        <a:p>
          <a:endParaRPr lang="pt-BR"/>
        </a:p>
      </dgm:t>
    </dgm:pt>
    <dgm:pt modelId="{D3752878-2F84-48E1-9666-CC04934CF76B}" type="pres">
      <dgm:prSet presAssocID="{93910609-0467-482D-A49A-480E304AEE73}" presName="vert2" presStyleCnt="0"/>
      <dgm:spPr/>
    </dgm:pt>
    <dgm:pt modelId="{EC3A41FC-56CD-496C-A38E-681A1C8D7D4E}" type="pres">
      <dgm:prSet presAssocID="{93910609-0467-482D-A49A-480E304AEE73}" presName="thinLine2b" presStyleLbl="callout" presStyleIdx="1" presStyleCnt="3"/>
      <dgm:spPr/>
    </dgm:pt>
    <dgm:pt modelId="{0EA70E8D-F0BC-4C9D-9A60-AFDE283EF733}" type="pres">
      <dgm:prSet presAssocID="{93910609-0467-482D-A49A-480E304AEE73}" presName="vertSpace2b" presStyleCnt="0"/>
      <dgm:spPr/>
    </dgm:pt>
    <dgm:pt modelId="{7AC196D7-39F8-4BFF-B332-AC0482A2EDEB}" type="pres">
      <dgm:prSet presAssocID="{5D4DCBC0-278B-4E76-9686-58C542A73F1B}" presName="horz2" presStyleCnt="0"/>
      <dgm:spPr/>
    </dgm:pt>
    <dgm:pt modelId="{03D0B0FA-FA4E-49A0-8EC0-1CCD6812A11D}" type="pres">
      <dgm:prSet presAssocID="{5D4DCBC0-278B-4E76-9686-58C542A73F1B}" presName="horzSpace2" presStyleCnt="0"/>
      <dgm:spPr/>
    </dgm:pt>
    <dgm:pt modelId="{9D09E280-4F59-4CB7-9951-7D636E75B428}" type="pres">
      <dgm:prSet presAssocID="{5D4DCBC0-278B-4E76-9686-58C542A73F1B}" presName="tx2" presStyleLbl="revTx" presStyleIdx="3" presStyleCnt="4"/>
      <dgm:spPr/>
      <dgm:t>
        <a:bodyPr/>
        <a:lstStyle/>
        <a:p>
          <a:endParaRPr lang="pt-BR"/>
        </a:p>
      </dgm:t>
    </dgm:pt>
    <dgm:pt modelId="{49716F47-4735-4ED3-B927-EBFBCF30692A}" type="pres">
      <dgm:prSet presAssocID="{5D4DCBC0-278B-4E76-9686-58C542A73F1B}" presName="vert2" presStyleCnt="0"/>
      <dgm:spPr/>
    </dgm:pt>
    <dgm:pt modelId="{303FF67F-6645-44DC-B2FD-EEB4A31D5F7E}" type="pres">
      <dgm:prSet presAssocID="{5D4DCBC0-278B-4E76-9686-58C542A73F1B}" presName="thinLine2b" presStyleLbl="callout" presStyleIdx="2" presStyleCnt="3"/>
      <dgm:spPr/>
    </dgm:pt>
    <dgm:pt modelId="{BF8EC89A-62B6-4DBE-ADD2-7DE39B194542}" type="pres">
      <dgm:prSet presAssocID="{5D4DCBC0-278B-4E76-9686-58C542A73F1B}" presName="vertSpace2b" presStyleCnt="0"/>
      <dgm:spPr/>
    </dgm:pt>
  </dgm:ptLst>
  <dgm:cxnLst>
    <dgm:cxn modelId="{DDB8A041-2D32-451D-A099-076E2E481C0B}" type="presOf" srcId="{1DD4C198-D0C6-47AD-A208-E106C5AA6D6E}" destId="{D2DDB249-DE17-41E4-B2B0-49193DD6A263}" srcOrd="0" destOrd="0" presId="urn:microsoft.com/office/officeart/2008/layout/LinedList"/>
    <dgm:cxn modelId="{8D88FA68-9D8B-4D9E-8461-3C0E43EFEAFE}" type="presOf" srcId="{93910609-0467-482D-A49A-480E304AEE73}" destId="{37905324-8975-40CF-964B-70FDFEF32232}" srcOrd="0" destOrd="0" presId="urn:microsoft.com/office/officeart/2008/layout/LinedList"/>
    <dgm:cxn modelId="{28305259-B981-4508-A440-67E7F0DA9B73}" type="presOf" srcId="{5D4DCBC0-278B-4E76-9686-58C542A73F1B}" destId="{9D09E280-4F59-4CB7-9951-7D636E75B428}" srcOrd="0" destOrd="0" presId="urn:microsoft.com/office/officeart/2008/layout/LinedList"/>
    <dgm:cxn modelId="{2302F8E5-7D89-4787-ACCD-3C46E1636313}" srcId="{1DD4C198-D0C6-47AD-A208-E106C5AA6D6E}" destId="{B23F4CAD-CD5E-4D89-A32D-5D5FF7A76742}" srcOrd="0" destOrd="0" parTransId="{BE0BB00D-0BBC-4BD5-9013-C87026DFEEF8}" sibTransId="{F2CCBB5E-31D4-44C8-A5A1-E6DFD32ACE68}"/>
    <dgm:cxn modelId="{FB7E5C54-0A51-43B1-9214-C0ABD345FD51}" srcId="{F1DCBB84-5697-4DC9-B326-4FEFBA18F1EE}" destId="{1DD4C198-D0C6-47AD-A208-E106C5AA6D6E}" srcOrd="0" destOrd="0" parTransId="{7A9A2931-ABBC-4820-A897-4A7C6787BC92}" sibTransId="{DDB250DF-E28E-4876-8E4F-72C50EF1AB02}"/>
    <dgm:cxn modelId="{4EC5544E-CC0C-4A54-8DAE-0E84430DBA27}" type="presOf" srcId="{F1DCBB84-5697-4DC9-B326-4FEFBA18F1EE}" destId="{63E16BF1-7241-4108-9F32-67EBDA4BEC28}" srcOrd="0" destOrd="0" presId="urn:microsoft.com/office/officeart/2008/layout/LinedList"/>
    <dgm:cxn modelId="{CF647567-0393-4816-BE89-BA519EEC5269}" srcId="{1DD4C198-D0C6-47AD-A208-E106C5AA6D6E}" destId="{5D4DCBC0-278B-4E76-9686-58C542A73F1B}" srcOrd="2" destOrd="0" parTransId="{BD82FC80-2D7C-44E6-821C-1B42083E5AFC}" sibTransId="{59460B67-58D4-4300-B33F-3922489C6A4E}"/>
    <dgm:cxn modelId="{41D8DE30-6899-4520-A19A-CD5B997833F3}" type="presOf" srcId="{B23F4CAD-CD5E-4D89-A32D-5D5FF7A76742}" destId="{1A4FE8BF-5E16-4884-869E-11F32A5476EF}" srcOrd="0" destOrd="0" presId="urn:microsoft.com/office/officeart/2008/layout/LinedList"/>
    <dgm:cxn modelId="{8DAF8380-A70A-4C43-BD31-706EF2CD4424}" srcId="{1DD4C198-D0C6-47AD-A208-E106C5AA6D6E}" destId="{93910609-0467-482D-A49A-480E304AEE73}" srcOrd="1" destOrd="0" parTransId="{FDC763D3-6EAD-4109-A231-F70F504F5DE9}" sibTransId="{EAFC2FCB-4AAA-483D-B567-CAB086526C36}"/>
    <dgm:cxn modelId="{0C1DC1B6-63D3-4424-AD10-2EF857CB4CED}" type="presParOf" srcId="{63E16BF1-7241-4108-9F32-67EBDA4BEC28}" destId="{C12F27C2-C665-476F-BD67-6EA7BBC9DF56}" srcOrd="0" destOrd="0" presId="urn:microsoft.com/office/officeart/2008/layout/LinedList"/>
    <dgm:cxn modelId="{5AE1020D-08B5-404B-8D77-A8F7F851A272}" type="presParOf" srcId="{63E16BF1-7241-4108-9F32-67EBDA4BEC28}" destId="{F6AFE24B-A45E-49D3-B826-C082CAA6E21F}" srcOrd="1" destOrd="0" presId="urn:microsoft.com/office/officeart/2008/layout/LinedList"/>
    <dgm:cxn modelId="{8327D392-D947-4D5D-A692-337B0FC84F42}" type="presParOf" srcId="{F6AFE24B-A45E-49D3-B826-C082CAA6E21F}" destId="{D2DDB249-DE17-41E4-B2B0-49193DD6A263}" srcOrd="0" destOrd="0" presId="urn:microsoft.com/office/officeart/2008/layout/LinedList"/>
    <dgm:cxn modelId="{F163E417-CBC5-4E52-8D7F-571905173C60}" type="presParOf" srcId="{F6AFE24B-A45E-49D3-B826-C082CAA6E21F}" destId="{2250D1D1-F49D-41C1-AC46-A515C866FE6B}" srcOrd="1" destOrd="0" presId="urn:microsoft.com/office/officeart/2008/layout/LinedList"/>
    <dgm:cxn modelId="{EEE670ED-8732-45B7-9366-DEA35F70AA53}" type="presParOf" srcId="{2250D1D1-F49D-41C1-AC46-A515C866FE6B}" destId="{4C1BAC13-DB0A-464C-91C6-5F2625B1E3D0}" srcOrd="0" destOrd="0" presId="urn:microsoft.com/office/officeart/2008/layout/LinedList"/>
    <dgm:cxn modelId="{53AD7EAF-2728-447E-A562-474DF6449EA5}" type="presParOf" srcId="{2250D1D1-F49D-41C1-AC46-A515C866FE6B}" destId="{CC448066-D544-4781-AC63-5040695B4FC5}" srcOrd="1" destOrd="0" presId="urn:microsoft.com/office/officeart/2008/layout/LinedList"/>
    <dgm:cxn modelId="{27153B6C-E110-42FC-937C-6A158DA99063}" type="presParOf" srcId="{CC448066-D544-4781-AC63-5040695B4FC5}" destId="{715DBBA2-BE53-40A4-882D-647F7119F604}" srcOrd="0" destOrd="0" presId="urn:microsoft.com/office/officeart/2008/layout/LinedList"/>
    <dgm:cxn modelId="{470ECAFB-32A7-4A95-8D2E-0DF676439AA1}" type="presParOf" srcId="{CC448066-D544-4781-AC63-5040695B4FC5}" destId="{1A4FE8BF-5E16-4884-869E-11F32A5476EF}" srcOrd="1" destOrd="0" presId="urn:microsoft.com/office/officeart/2008/layout/LinedList"/>
    <dgm:cxn modelId="{9BAC6D7C-946A-4C18-9007-3C920E744CF8}" type="presParOf" srcId="{CC448066-D544-4781-AC63-5040695B4FC5}" destId="{67263791-1B7F-447F-A0A7-606D8A0B1EBE}" srcOrd="2" destOrd="0" presId="urn:microsoft.com/office/officeart/2008/layout/LinedList"/>
    <dgm:cxn modelId="{84314897-3844-460C-8481-B0DEA72B51BE}" type="presParOf" srcId="{2250D1D1-F49D-41C1-AC46-A515C866FE6B}" destId="{9984E1D5-7FEC-4171-973F-9D6523114DA0}" srcOrd="2" destOrd="0" presId="urn:microsoft.com/office/officeart/2008/layout/LinedList"/>
    <dgm:cxn modelId="{F28F184A-FF5F-407C-9BFC-0C81E823D810}" type="presParOf" srcId="{2250D1D1-F49D-41C1-AC46-A515C866FE6B}" destId="{65471A84-8C8C-409A-A6F9-B7297F8C843D}" srcOrd="3" destOrd="0" presId="urn:microsoft.com/office/officeart/2008/layout/LinedList"/>
    <dgm:cxn modelId="{7F0F61E8-4069-4574-9D28-3C8286159D70}" type="presParOf" srcId="{2250D1D1-F49D-41C1-AC46-A515C866FE6B}" destId="{FC7D31A3-908E-4C61-88BD-58F73703F79F}" srcOrd="4" destOrd="0" presId="urn:microsoft.com/office/officeart/2008/layout/LinedList"/>
    <dgm:cxn modelId="{33B7BB89-5BBA-4C2E-9F52-18E943A96659}" type="presParOf" srcId="{FC7D31A3-908E-4C61-88BD-58F73703F79F}" destId="{95AC8C09-539C-4A68-96C2-2637F26A3B51}" srcOrd="0" destOrd="0" presId="urn:microsoft.com/office/officeart/2008/layout/LinedList"/>
    <dgm:cxn modelId="{BA28F3ED-39FE-48C0-A892-DE847B0714FE}" type="presParOf" srcId="{FC7D31A3-908E-4C61-88BD-58F73703F79F}" destId="{37905324-8975-40CF-964B-70FDFEF32232}" srcOrd="1" destOrd="0" presId="urn:microsoft.com/office/officeart/2008/layout/LinedList"/>
    <dgm:cxn modelId="{34A91669-FBAE-498C-A4F3-FDBF193E083B}" type="presParOf" srcId="{FC7D31A3-908E-4C61-88BD-58F73703F79F}" destId="{D3752878-2F84-48E1-9666-CC04934CF76B}" srcOrd="2" destOrd="0" presId="urn:microsoft.com/office/officeart/2008/layout/LinedList"/>
    <dgm:cxn modelId="{1EB9E6EB-09CD-4FDF-96C7-19A51421BEC8}" type="presParOf" srcId="{2250D1D1-F49D-41C1-AC46-A515C866FE6B}" destId="{EC3A41FC-56CD-496C-A38E-681A1C8D7D4E}" srcOrd="5" destOrd="0" presId="urn:microsoft.com/office/officeart/2008/layout/LinedList"/>
    <dgm:cxn modelId="{B46A4AB9-DA15-4D86-9CF2-C7EDAD3C96A2}" type="presParOf" srcId="{2250D1D1-F49D-41C1-AC46-A515C866FE6B}" destId="{0EA70E8D-F0BC-4C9D-9A60-AFDE283EF733}" srcOrd="6" destOrd="0" presId="urn:microsoft.com/office/officeart/2008/layout/LinedList"/>
    <dgm:cxn modelId="{A7209D84-A2CF-4099-87D4-B796F28B03E9}" type="presParOf" srcId="{2250D1D1-F49D-41C1-AC46-A515C866FE6B}" destId="{7AC196D7-39F8-4BFF-B332-AC0482A2EDEB}" srcOrd="7" destOrd="0" presId="urn:microsoft.com/office/officeart/2008/layout/LinedList"/>
    <dgm:cxn modelId="{1614BF7F-D5E0-4EB5-80DD-6BE62BC15AD5}" type="presParOf" srcId="{7AC196D7-39F8-4BFF-B332-AC0482A2EDEB}" destId="{03D0B0FA-FA4E-49A0-8EC0-1CCD6812A11D}" srcOrd="0" destOrd="0" presId="urn:microsoft.com/office/officeart/2008/layout/LinedList"/>
    <dgm:cxn modelId="{842CDD34-FF92-4FCF-AB00-9D9BA6E8A25F}" type="presParOf" srcId="{7AC196D7-39F8-4BFF-B332-AC0482A2EDEB}" destId="{9D09E280-4F59-4CB7-9951-7D636E75B428}" srcOrd="1" destOrd="0" presId="urn:microsoft.com/office/officeart/2008/layout/LinedList"/>
    <dgm:cxn modelId="{2A0B35F1-109F-43FC-8EA6-034D5E5F12BD}" type="presParOf" srcId="{7AC196D7-39F8-4BFF-B332-AC0482A2EDEB}" destId="{49716F47-4735-4ED3-B927-EBFBCF30692A}" srcOrd="2" destOrd="0" presId="urn:microsoft.com/office/officeart/2008/layout/LinedList"/>
    <dgm:cxn modelId="{FDA62754-847D-4836-BA92-24A6931D483B}" type="presParOf" srcId="{2250D1D1-F49D-41C1-AC46-A515C866FE6B}" destId="{303FF67F-6645-44DC-B2FD-EEB4A31D5F7E}" srcOrd="8" destOrd="0" presId="urn:microsoft.com/office/officeart/2008/layout/LinedList"/>
    <dgm:cxn modelId="{FC941DCF-C195-46D8-A324-2181B0525C58}" type="presParOf" srcId="{2250D1D1-F49D-41C1-AC46-A515C866FE6B}" destId="{BF8EC89A-62B6-4DBE-ADD2-7DE39B194542}" srcOrd="9" destOrd="0" presId="urn:microsoft.com/office/officeart/2008/layout/Lin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719D5-84F2-45F1-861F-ED897DB6B8BB}">
      <dsp:nvSpPr>
        <dsp:cNvPr id="0" name=""/>
        <dsp:cNvSpPr/>
      </dsp:nvSpPr>
      <dsp:spPr>
        <a:xfrm>
          <a:off x="1517232" y="-5"/>
          <a:ext cx="4412238" cy="3791448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Controle Social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2105531" y="663497"/>
        <a:ext cx="3235641" cy="1706151"/>
      </dsp:txXfrm>
    </dsp:sp>
    <dsp:sp modelId="{F7AC9A0D-9224-49B6-84CF-B39D757C8F30}">
      <dsp:nvSpPr>
        <dsp:cNvPr id="0" name=""/>
        <dsp:cNvSpPr/>
      </dsp:nvSpPr>
      <dsp:spPr>
        <a:xfrm>
          <a:off x="3226043" y="2257338"/>
          <a:ext cx="4273920" cy="3386007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Controle e Fiscalização externos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4533150" y="3132057"/>
        <a:ext cx="2564352" cy="1862304"/>
      </dsp:txXfrm>
    </dsp:sp>
    <dsp:sp modelId="{A6000197-D135-4082-8170-F29A3B9F9E3E}">
      <dsp:nvSpPr>
        <dsp:cNvPr id="0" name=""/>
        <dsp:cNvSpPr/>
      </dsp:nvSpPr>
      <dsp:spPr>
        <a:xfrm>
          <a:off x="0" y="1888133"/>
          <a:ext cx="4152193" cy="3755217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Controles Internos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390998" y="2858231"/>
        <a:ext cx="2491316" cy="20653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E93E1-BCFA-4A96-827B-17531F1EEA4A}">
      <dsp:nvSpPr>
        <dsp:cNvPr id="0" name=""/>
        <dsp:cNvSpPr/>
      </dsp:nvSpPr>
      <dsp:spPr>
        <a:xfrm>
          <a:off x="0" y="818216"/>
          <a:ext cx="9144000" cy="529200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C748F-9EBE-4996-9ADA-20372C234DE6}">
      <dsp:nvSpPr>
        <dsp:cNvPr id="0" name=""/>
        <dsp:cNvSpPr/>
      </dsp:nvSpPr>
      <dsp:spPr>
        <a:xfrm>
          <a:off x="437563" y="974584"/>
          <a:ext cx="8706436" cy="1123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Admitir a utilização de títulos e valores mobiliários na integralização ou resgate de cotas.</a:t>
          </a:r>
          <a:endParaRPr lang="pt-BR" sz="2200" b="0" kern="1200" dirty="0"/>
        </a:p>
      </dsp:txBody>
      <dsp:txXfrm>
        <a:off x="492427" y="1029448"/>
        <a:ext cx="8596708" cy="1014162"/>
      </dsp:txXfrm>
    </dsp:sp>
    <dsp:sp modelId="{42859FBB-6FDA-4700-A622-4112D09EC69C}">
      <dsp:nvSpPr>
        <dsp:cNvPr id="0" name=""/>
        <dsp:cNvSpPr/>
      </dsp:nvSpPr>
      <dsp:spPr>
        <a:xfrm>
          <a:off x="0" y="2126932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83FCC-C394-4928-933F-243C416B29F0}">
      <dsp:nvSpPr>
        <dsp:cNvPr id="0" name=""/>
        <dsp:cNvSpPr/>
      </dsp:nvSpPr>
      <dsp:spPr>
        <a:xfrm>
          <a:off x="437563" y="2116889"/>
          <a:ext cx="8706436" cy="9760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Dispensar a elaboração de prospecto, na distribuição de cotas de fundos fechados e publicação de anúncio de início/encerramento de distribuição. </a:t>
          </a:r>
          <a:endParaRPr lang="pt-BR" sz="2200" b="0" kern="1200" dirty="0"/>
        </a:p>
      </dsp:txBody>
      <dsp:txXfrm>
        <a:off x="485211" y="2164537"/>
        <a:ext cx="8611140" cy="880780"/>
      </dsp:txXfrm>
    </dsp:sp>
    <dsp:sp modelId="{C6C1AC4F-0749-4939-9907-F4BB19E0BA4B}">
      <dsp:nvSpPr>
        <dsp:cNvPr id="0" name=""/>
        <dsp:cNvSpPr/>
      </dsp:nvSpPr>
      <dsp:spPr>
        <a:xfrm>
          <a:off x="0" y="3079492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4BF6A-FF1E-4A3D-8190-D747E59BEFCD}">
      <dsp:nvSpPr>
        <dsp:cNvPr id="0" name=""/>
        <dsp:cNvSpPr/>
      </dsp:nvSpPr>
      <dsp:spPr>
        <a:xfrm>
          <a:off x="462184" y="3470005"/>
          <a:ext cx="8681815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Permitir a cobrança de taxa de performance. </a:t>
          </a:r>
          <a:endParaRPr lang="pt-BR" sz="2200" b="0" kern="1200" dirty="0"/>
        </a:p>
      </dsp:txBody>
      <dsp:txXfrm>
        <a:off x="492446" y="3500267"/>
        <a:ext cx="8621291" cy="559396"/>
      </dsp:txXfrm>
    </dsp:sp>
    <dsp:sp modelId="{6483F11D-F007-4EB9-806E-E37CAD0133A5}">
      <dsp:nvSpPr>
        <dsp:cNvPr id="0" name=""/>
        <dsp:cNvSpPr/>
      </dsp:nvSpPr>
      <dsp:spPr>
        <a:xfrm>
          <a:off x="0" y="4345942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FADFB-4F5C-4ECE-8724-BC11D2255B07}">
      <dsp:nvSpPr>
        <dsp:cNvPr id="0" name=""/>
        <dsp:cNvSpPr/>
      </dsp:nvSpPr>
      <dsp:spPr>
        <a:xfrm>
          <a:off x="437563" y="4261020"/>
          <a:ext cx="8706436" cy="933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Estabelecer prazos para conversão (apuração do valor da cota) e para pagamento de resgates diferentes daqueles previstos para investidores não-qualificados.</a:t>
          </a:r>
          <a:endParaRPr lang="pt-BR" sz="2200" kern="1200" dirty="0"/>
        </a:p>
      </dsp:txBody>
      <dsp:txXfrm>
        <a:off x="483148" y="4306605"/>
        <a:ext cx="8615266" cy="842640"/>
      </dsp:txXfrm>
    </dsp:sp>
    <dsp:sp modelId="{96FA96F5-CE5D-460F-A4E5-F96814937960}">
      <dsp:nvSpPr>
        <dsp:cNvPr id="0" name=""/>
        <dsp:cNvSpPr/>
      </dsp:nvSpPr>
      <dsp:spPr>
        <a:xfrm>
          <a:off x="0" y="6324513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F7239-EA54-499F-88AD-45063836F726}">
      <dsp:nvSpPr>
        <dsp:cNvPr id="0" name=""/>
        <dsp:cNvSpPr/>
      </dsp:nvSpPr>
      <dsp:spPr>
        <a:xfrm>
          <a:off x="437563" y="5212069"/>
          <a:ext cx="8706436" cy="1645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Prestar fiança, aval, aceite ou coobrigar-se de qualquer outra forma, em nome do fundo, relativamente a operações relacionadas à carteira do fundo, sendo necessária a concordância de 2/3 dos cotistas.  </a:t>
          </a:r>
        </a:p>
        <a:p>
          <a:pPr lvl="0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kern="1200" dirty="0"/>
        </a:p>
      </dsp:txBody>
      <dsp:txXfrm>
        <a:off x="517911" y="5292417"/>
        <a:ext cx="8545740" cy="14852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7173B-9087-4275-A1D0-D702940E7C38}">
      <dsp:nvSpPr>
        <dsp:cNvPr id="0" name=""/>
        <dsp:cNvSpPr/>
      </dsp:nvSpPr>
      <dsp:spPr>
        <a:xfrm>
          <a:off x="1011479" y="7836025"/>
          <a:ext cx="7376505" cy="48336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QUALIFICADA FORMULAÇÃO E REVISÃO DAS HIPÓTESES;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AMEAÇA INTÍNSECA DESTAS NÃO SE CONFIRMAREM DE FORMA SATISFATÓRIA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1" kern="1200" dirty="0"/>
        </a:p>
      </dsp:txBody>
      <dsp:txXfrm>
        <a:off x="3428293" y="7836025"/>
        <a:ext cx="2542877" cy="4833628"/>
      </dsp:txXfrm>
    </dsp:sp>
    <dsp:sp modelId="{0F72F1D8-D892-4E5C-A550-42CE577A8B1B}">
      <dsp:nvSpPr>
        <dsp:cNvPr id="0" name=""/>
        <dsp:cNvSpPr/>
      </dsp:nvSpPr>
      <dsp:spPr>
        <a:xfrm>
          <a:off x="6192149" y="7826684"/>
          <a:ext cx="8072425" cy="4977621"/>
        </a:xfrm>
        <a:prstGeom prst="chevron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/>
            <a:t>REGIME DE CAPITALIZAÇÃO: RISCO DE NÃO SE ANGARIAR POR MEIO DE CONTRIBUIÇÕES E RENTABILIDADES A CONSTITUIÇÃO DE FUNDOS SUFICIENTES PARA PAGAMENTO DE BENEFÍCIOS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1" kern="1200" dirty="0"/>
        </a:p>
      </dsp:txBody>
      <dsp:txXfrm>
        <a:off x="8680960" y="7826684"/>
        <a:ext cx="3094804" cy="49776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7173B-9087-4275-A1D0-D702940E7C38}">
      <dsp:nvSpPr>
        <dsp:cNvPr id="0" name=""/>
        <dsp:cNvSpPr/>
      </dsp:nvSpPr>
      <dsp:spPr>
        <a:xfrm>
          <a:off x="914690" y="8231485"/>
          <a:ext cx="8510467" cy="48467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GESTORES DOS RPPS;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MEMBROS DOS CONSELHOS;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GESTORES DO ENTE;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TRIBUNAIS DE CONTAS;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MPS;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.... 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SEGURADOS DOS RPPS         </a:t>
          </a:r>
          <a:endParaRPr lang="pt-BR" sz="2200" b="1" kern="1200" dirty="0"/>
        </a:p>
      </dsp:txBody>
      <dsp:txXfrm>
        <a:off x="3338051" y="8231485"/>
        <a:ext cx="3663745" cy="4846722"/>
      </dsp:txXfrm>
    </dsp:sp>
    <dsp:sp modelId="{0F72F1D8-D892-4E5C-A550-42CE577A8B1B}">
      <dsp:nvSpPr>
        <dsp:cNvPr id="0" name=""/>
        <dsp:cNvSpPr/>
      </dsp:nvSpPr>
      <dsp:spPr>
        <a:xfrm>
          <a:off x="7261873" y="8850766"/>
          <a:ext cx="6368297" cy="3833586"/>
        </a:xfrm>
        <a:prstGeom prst="chevron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......</a:t>
          </a:r>
          <a:endParaRPr lang="pt-BR" sz="2200" b="1" kern="1200" dirty="0"/>
        </a:p>
      </dsp:txBody>
      <dsp:txXfrm>
        <a:off x="9178666" y="8850766"/>
        <a:ext cx="2534711" cy="38335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092BE-A8F4-401E-95C2-9143251BF792}">
      <dsp:nvSpPr>
        <dsp:cNvPr id="0" name=""/>
        <dsp:cNvSpPr/>
      </dsp:nvSpPr>
      <dsp:spPr>
        <a:xfrm rot="5400000">
          <a:off x="226350" y="1612193"/>
          <a:ext cx="836823" cy="95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69A7B-0F0A-4BD2-9B92-57AC24BD3F6B}">
      <dsp:nvSpPr>
        <dsp:cNvPr id="0" name=""/>
        <dsp:cNvSpPr/>
      </dsp:nvSpPr>
      <dsp:spPr>
        <a:xfrm>
          <a:off x="4643" y="684558"/>
          <a:ext cx="1408718" cy="9860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Nota Técnica Atuarial</a:t>
          </a:r>
          <a:endParaRPr lang="pt-BR" sz="2000" b="1" kern="1200" dirty="0"/>
        </a:p>
      </dsp:txBody>
      <dsp:txXfrm>
        <a:off x="52787" y="732702"/>
        <a:ext cx="1312430" cy="889768"/>
      </dsp:txXfrm>
    </dsp:sp>
    <dsp:sp modelId="{E59214DC-0917-49B9-AECB-DF66B671E0D0}">
      <dsp:nvSpPr>
        <dsp:cNvPr id="0" name=""/>
        <dsp:cNvSpPr/>
      </dsp:nvSpPr>
      <dsp:spPr>
        <a:xfrm>
          <a:off x="1309715" y="486884"/>
          <a:ext cx="2412733" cy="796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Cadastramento;</a:t>
          </a:r>
          <a:endParaRPr lang="pt-B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Certificado</a:t>
          </a:r>
          <a:endParaRPr lang="pt-B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Nota técnica digitalizada</a:t>
          </a:r>
          <a:endParaRPr lang="pt-BR" sz="2000" b="1" kern="1200" dirty="0"/>
        </a:p>
      </dsp:txBody>
      <dsp:txXfrm>
        <a:off x="1309715" y="486884"/>
        <a:ext cx="2412733" cy="796974"/>
      </dsp:txXfrm>
    </dsp:sp>
    <dsp:sp modelId="{325E7E5D-F06E-41E9-B426-C1E1668D9004}">
      <dsp:nvSpPr>
        <dsp:cNvPr id="0" name=""/>
        <dsp:cNvSpPr/>
      </dsp:nvSpPr>
      <dsp:spPr>
        <a:xfrm rot="5400000">
          <a:off x="1925565" y="2821048"/>
          <a:ext cx="836823" cy="95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301BF-E245-4EEC-92A3-CD0DF17CBAF4}">
      <dsp:nvSpPr>
        <dsp:cNvPr id="0" name=""/>
        <dsp:cNvSpPr/>
      </dsp:nvSpPr>
      <dsp:spPr>
        <a:xfrm>
          <a:off x="1134934" y="1845569"/>
          <a:ext cx="1408718" cy="9860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DRAA</a:t>
          </a:r>
          <a:endParaRPr lang="pt-BR" sz="2000" b="1" kern="1200" dirty="0"/>
        </a:p>
      </dsp:txBody>
      <dsp:txXfrm>
        <a:off x="1183078" y="1893713"/>
        <a:ext cx="1312430" cy="889768"/>
      </dsp:txXfrm>
    </dsp:sp>
    <dsp:sp modelId="{DAA0085B-8439-4186-9DB5-8371AB8FE291}">
      <dsp:nvSpPr>
        <dsp:cNvPr id="0" name=""/>
        <dsp:cNvSpPr/>
      </dsp:nvSpPr>
      <dsp:spPr>
        <a:xfrm>
          <a:off x="2249723" y="1642099"/>
          <a:ext cx="6792676" cy="112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Principais informações das bases normativa, técnica e cadastral e dos resultados do cálculo;</a:t>
          </a:r>
          <a:endParaRPr lang="pt-B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Críticas banco de dados, aderência das hipóteses, execução do fluxo do exercício anterior</a:t>
          </a:r>
          <a:endParaRPr lang="pt-BR" sz="2000" b="1" kern="1200" dirty="0"/>
        </a:p>
      </dsp:txBody>
      <dsp:txXfrm>
        <a:off x="2249723" y="1642099"/>
        <a:ext cx="6792676" cy="1129376"/>
      </dsp:txXfrm>
    </dsp:sp>
    <dsp:sp modelId="{6D2418BE-F356-42E2-AFEE-F6BA17EC37A8}">
      <dsp:nvSpPr>
        <dsp:cNvPr id="0" name=""/>
        <dsp:cNvSpPr/>
      </dsp:nvSpPr>
      <dsp:spPr>
        <a:xfrm rot="5400000">
          <a:off x="3228624" y="3899686"/>
          <a:ext cx="836823" cy="95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916D7-00F8-4972-A7E4-FE461D00AF50}">
      <dsp:nvSpPr>
        <dsp:cNvPr id="0" name=""/>
        <dsp:cNvSpPr/>
      </dsp:nvSpPr>
      <dsp:spPr>
        <a:xfrm>
          <a:off x="2810217" y="2990786"/>
          <a:ext cx="1408718" cy="9860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Fluxo Atuarial</a:t>
          </a:r>
          <a:endParaRPr lang="pt-BR" sz="2000" b="1" kern="1200" dirty="0"/>
        </a:p>
      </dsp:txBody>
      <dsp:txXfrm>
        <a:off x="2858361" y="3038930"/>
        <a:ext cx="1312430" cy="889768"/>
      </dsp:txXfrm>
    </dsp:sp>
    <dsp:sp modelId="{69079F03-118D-4ADF-97F0-0C55D7030B3C}">
      <dsp:nvSpPr>
        <dsp:cNvPr id="0" name=""/>
        <dsp:cNvSpPr/>
      </dsp:nvSpPr>
      <dsp:spPr>
        <a:xfrm>
          <a:off x="4224240" y="3175654"/>
          <a:ext cx="1665055" cy="796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Envio em planilhas </a:t>
          </a:r>
          <a:r>
            <a:rPr lang="pt-BR" sz="2000" b="1" kern="1200" dirty="0" err="1" smtClean="0"/>
            <a:t>csv</a:t>
          </a:r>
          <a:endParaRPr lang="pt-BR" sz="2000" b="1" kern="1200" dirty="0"/>
        </a:p>
      </dsp:txBody>
      <dsp:txXfrm>
        <a:off x="4224240" y="3175654"/>
        <a:ext cx="1665055" cy="796974"/>
      </dsp:txXfrm>
    </dsp:sp>
    <dsp:sp modelId="{402CF95C-88B5-449A-A625-AC525235B325}">
      <dsp:nvSpPr>
        <dsp:cNvPr id="0" name=""/>
        <dsp:cNvSpPr/>
      </dsp:nvSpPr>
      <dsp:spPr>
        <a:xfrm rot="5400000">
          <a:off x="4912556" y="5007353"/>
          <a:ext cx="836823" cy="95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D3F2F-4D52-4FBC-AE1D-66A4AF98FB69}">
      <dsp:nvSpPr>
        <dsp:cNvPr id="0" name=""/>
        <dsp:cNvSpPr/>
      </dsp:nvSpPr>
      <dsp:spPr>
        <a:xfrm>
          <a:off x="4203249" y="4065203"/>
          <a:ext cx="1774308" cy="9860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Certificado do DRAA</a:t>
          </a:r>
          <a:endParaRPr lang="pt-BR" sz="2000" b="1" kern="1200" dirty="0"/>
        </a:p>
      </dsp:txBody>
      <dsp:txXfrm>
        <a:off x="4251393" y="4113347"/>
        <a:ext cx="1678020" cy="889768"/>
      </dsp:txXfrm>
    </dsp:sp>
    <dsp:sp modelId="{D92BB237-9DAD-4BE8-9E76-53D85860E341}">
      <dsp:nvSpPr>
        <dsp:cNvPr id="0" name=""/>
        <dsp:cNvSpPr/>
      </dsp:nvSpPr>
      <dsp:spPr>
        <a:xfrm>
          <a:off x="5962746" y="4159248"/>
          <a:ext cx="2760819" cy="796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Geração no aplicativo</a:t>
          </a:r>
          <a:endParaRPr lang="pt-B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Envio digitalizado</a:t>
          </a:r>
          <a:endParaRPr lang="pt-BR" sz="2000" b="1" kern="1200" dirty="0"/>
        </a:p>
      </dsp:txBody>
      <dsp:txXfrm>
        <a:off x="5962746" y="4159248"/>
        <a:ext cx="2760819" cy="796974"/>
      </dsp:txXfrm>
    </dsp:sp>
    <dsp:sp modelId="{054732CA-141F-4E29-A14F-3F72B11E66DD}">
      <dsp:nvSpPr>
        <dsp:cNvPr id="0" name=""/>
        <dsp:cNvSpPr/>
      </dsp:nvSpPr>
      <dsp:spPr>
        <a:xfrm>
          <a:off x="5715486" y="5214502"/>
          <a:ext cx="1756840" cy="9860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Relatório da Avaliação Atuarial </a:t>
          </a:r>
          <a:endParaRPr lang="pt-BR" sz="2000" b="1" kern="1200" dirty="0"/>
        </a:p>
      </dsp:txBody>
      <dsp:txXfrm>
        <a:off x="5763630" y="5262646"/>
        <a:ext cx="1660552" cy="889768"/>
      </dsp:txXfrm>
    </dsp:sp>
    <dsp:sp modelId="{4547E15A-FB85-429A-9424-14D8E9EF8306}">
      <dsp:nvSpPr>
        <dsp:cNvPr id="0" name=""/>
        <dsp:cNvSpPr/>
      </dsp:nvSpPr>
      <dsp:spPr>
        <a:xfrm>
          <a:off x="7173044" y="5322098"/>
          <a:ext cx="1867007" cy="796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Digitalizado</a:t>
          </a:r>
          <a:endParaRPr lang="pt-BR" sz="2000" b="1" kern="1200" dirty="0"/>
        </a:p>
      </dsp:txBody>
      <dsp:txXfrm>
        <a:off x="7173044" y="5322098"/>
        <a:ext cx="1867007" cy="7969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7173B-9087-4275-A1D0-D702940E7C38}">
      <dsp:nvSpPr>
        <dsp:cNvPr id="0" name=""/>
        <dsp:cNvSpPr/>
      </dsp:nvSpPr>
      <dsp:spPr>
        <a:xfrm>
          <a:off x="914690" y="8231485"/>
          <a:ext cx="8510467" cy="48467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GESTORES DOS RPPS;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MEMBROS DOS CONSELHOS;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GESTORES DO ENTE;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TRIBUNAIS DE CONTAS;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MPS;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.... 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SEGURADOS DOS RPPS         </a:t>
          </a:r>
          <a:endParaRPr lang="pt-BR" sz="2200" b="1" kern="1200" dirty="0"/>
        </a:p>
      </dsp:txBody>
      <dsp:txXfrm>
        <a:off x="3338051" y="8231485"/>
        <a:ext cx="3663745" cy="4846722"/>
      </dsp:txXfrm>
    </dsp:sp>
    <dsp:sp modelId="{0F72F1D8-D892-4E5C-A550-42CE577A8B1B}">
      <dsp:nvSpPr>
        <dsp:cNvPr id="0" name=""/>
        <dsp:cNvSpPr/>
      </dsp:nvSpPr>
      <dsp:spPr>
        <a:xfrm>
          <a:off x="7261873" y="8850766"/>
          <a:ext cx="6368297" cy="3833586"/>
        </a:xfrm>
        <a:prstGeom prst="chevron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......</a:t>
          </a:r>
          <a:endParaRPr lang="pt-BR" sz="2200" b="1" kern="1200" dirty="0"/>
        </a:p>
      </dsp:txBody>
      <dsp:txXfrm>
        <a:off x="9178666" y="8850766"/>
        <a:ext cx="2534711" cy="3833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CAE2A-14B4-412B-98F1-87B92796EAC0}">
      <dsp:nvSpPr>
        <dsp:cNvPr id="0" name=""/>
        <dsp:cNvSpPr/>
      </dsp:nvSpPr>
      <dsp:spPr>
        <a:xfrm>
          <a:off x="0" y="4020530"/>
          <a:ext cx="14292356" cy="1039928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46784-945D-44EF-AB91-3C1745F25656}">
      <dsp:nvSpPr>
        <dsp:cNvPr id="0" name=""/>
        <dsp:cNvSpPr/>
      </dsp:nvSpPr>
      <dsp:spPr>
        <a:xfrm>
          <a:off x="3564437" y="6534391"/>
          <a:ext cx="3573533" cy="285757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b="1" kern="1200" dirty="0" smtClean="0">
            <a:solidFill>
              <a:srgbClr val="FFFF00"/>
            </a:solidFill>
          </a:endParaRPr>
        </a:p>
      </dsp:txBody>
      <dsp:txXfrm>
        <a:off x="3564437" y="6534391"/>
        <a:ext cx="3573533" cy="28575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4D3FF-C5B2-431A-BC3A-8400A37046E3}">
      <dsp:nvSpPr>
        <dsp:cNvPr id="0" name=""/>
        <dsp:cNvSpPr/>
      </dsp:nvSpPr>
      <dsp:spPr>
        <a:xfrm>
          <a:off x="0" y="885292"/>
          <a:ext cx="5479215" cy="18607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lumOff val="5000"/>
            <a:alpha val="90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b="1" kern="1200" dirty="0" smtClean="0">
              <a:solidFill>
                <a:srgbClr val="FFFF00"/>
              </a:solidFill>
            </a:rPr>
            <a:t>Recursos garantidores são suficientes?</a:t>
          </a:r>
          <a:endParaRPr lang="pt-BR" sz="5000" b="1" kern="1200" dirty="0">
            <a:solidFill>
              <a:srgbClr val="FFFF00"/>
            </a:solidFill>
          </a:endParaRPr>
        </a:p>
      </dsp:txBody>
      <dsp:txXfrm>
        <a:off x="54499" y="939791"/>
        <a:ext cx="5370217" cy="1751750"/>
      </dsp:txXfrm>
    </dsp:sp>
    <dsp:sp modelId="{E840A7B2-E8C8-4BDE-A102-E1EA0EDAF234}">
      <dsp:nvSpPr>
        <dsp:cNvPr id="0" name=""/>
        <dsp:cNvSpPr/>
      </dsp:nvSpPr>
      <dsp:spPr>
        <a:xfrm>
          <a:off x="3561516" y="2928956"/>
          <a:ext cx="5582483" cy="1879757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</a:rPr>
            <a:t>..........</a:t>
          </a:r>
        </a:p>
      </dsp:txBody>
      <dsp:txXfrm>
        <a:off x="3616572" y="2984012"/>
        <a:ext cx="5472371" cy="1769645"/>
      </dsp:txXfrm>
    </dsp:sp>
    <dsp:sp modelId="{CE6F5723-75B5-4EE0-A08F-571B67F43133}">
      <dsp:nvSpPr>
        <dsp:cNvPr id="0" name=""/>
        <dsp:cNvSpPr/>
      </dsp:nvSpPr>
      <dsp:spPr>
        <a:xfrm>
          <a:off x="4108829" y="5410428"/>
          <a:ext cx="926341" cy="92634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A158F-0579-4C62-931C-0BFD21DC31F3}">
      <dsp:nvSpPr>
        <dsp:cNvPr id="0" name=""/>
        <dsp:cNvSpPr/>
      </dsp:nvSpPr>
      <dsp:spPr>
        <a:xfrm>
          <a:off x="1792974" y="5022600"/>
          <a:ext cx="5558050" cy="3754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CF918-CE17-4C74-9252-1E4EC9DCB431}">
      <dsp:nvSpPr>
        <dsp:cNvPr id="0" name=""/>
        <dsp:cNvSpPr/>
      </dsp:nvSpPr>
      <dsp:spPr>
        <a:xfrm>
          <a:off x="0" y="3348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2BA22-B635-46CD-8799-9F4EA54078E2}">
      <dsp:nvSpPr>
        <dsp:cNvPr id="0" name=""/>
        <dsp:cNvSpPr/>
      </dsp:nvSpPr>
      <dsp:spPr>
        <a:xfrm>
          <a:off x="0" y="3348"/>
          <a:ext cx="1828800" cy="6851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rgbClr val="FFFF00"/>
              </a:solidFill>
            </a:rPr>
            <a:t>MUNICÍPIOS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rgbClr val="FFFF00"/>
              </a:solidFill>
            </a:rPr>
            <a:t>RESULTADO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rgbClr val="FFFF00"/>
              </a:solidFill>
            </a:rPr>
            <a:t>ATUARIAL:</a:t>
          </a:r>
          <a:endParaRPr lang="pt-BR" sz="2200" kern="1200" dirty="0"/>
        </a:p>
      </dsp:txBody>
      <dsp:txXfrm>
        <a:off x="0" y="3348"/>
        <a:ext cx="1828800" cy="6851302"/>
      </dsp:txXfrm>
    </dsp:sp>
    <dsp:sp modelId="{F8A27392-6026-4C95-98E5-F17DC232BFD7}">
      <dsp:nvSpPr>
        <dsp:cNvPr id="0" name=""/>
        <dsp:cNvSpPr/>
      </dsp:nvSpPr>
      <dsp:spPr>
        <a:xfrm>
          <a:off x="1965960" y="1"/>
          <a:ext cx="7178040" cy="288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rgbClr val="FFC000"/>
              </a:solidFill>
            </a:rPr>
            <a:t>Planos Financeiros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rgbClr val="FFC000"/>
              </a:solidFill>
            </a:rPr>
            <a:t>insuficiência financeira de R$ 345 bilhões; sendo: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36 entes c/ até R$ 100 milhões (-R$ 1,8 bi)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97 entre R$ 100 </a:t>
          </a:r>
          <a:r>
            <a:rPr lang="pt-BR" sz="2200" b="1" kern="1200" dirty="0" err="1" smtClean="0"/>
            <a:t>milh</a:t>
          </a:r>
          <a:r>
            <a:rPr lang="pt-BR" sz="2200" b="1" kern="1200" dirty="0" smtClean="0"/>
            <a:t> a 500 milhões (-R$ 25,2 bi)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25 entre R$ 500 </a:t>
          </a:r>
          <a:r>
            <a:rPr lang="pt-BR" sz="2200" b="1" kern="1200" dirty="0" err="1" smtClean="0"/>
            <a:t>milh</a:t>
          </a:r>
          <a:r>
            <a:rPr lang="pt-BR" sz="2200" b="1" kern="1200" dirty="0" smtClean="0"/>
            <a:t>. a 1 bi (-R$ 17,2 bi)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49 entre R$ 1 bi a 5 bi (-R$  115,6 bi)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19 acima de R$ 5 bi (-R$ 185,5 bi)</a:t>
          </a:r>
          <a:endParaRPr lang="pt-BR" sz="2200" kern="1200" dirty="0"/>
        </a:p>
      </dsp:txBody>
      <dsp:txXfrm>
        <a:off x="1965960" y="1"/>
        <a:ext cx="7178040" cy="2882816"/>
      </dsp:txXfrm>
    </dsp:sp>
    <dsp:sp modelId="{26F08793-0795-4D91-AD7E-8B3C5CF0775A}">
      <dsp:nvSpPr>
        <dsp:cNvPr id="0" name=""/>
        <dsp:cNvSpPr/>
      </dsp:nvSpPr>
      <dsp:spPr>
        <a:xfrm>
          <a:off x="1828800" y="3031688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FDC17-28CE-414B-B83D-90D43C4A7EBD}">
      <dsp:nvSpPr>
        <dsp:cNvPr id="0" name=""/>
        <dsp:cNvSpPr/>
      </dsp:nvSpPr>
      <dsp:spPr>
        <a:xfrm>
          <a:off x="1965960" y="3078983"/>
          <a:ext cx="7178040" cy="3526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rgbClr val="FFC000"/>
              </a:solidFill>
            </a:rPr>
            <a:t>Planos Previdenciários (sem considerar plano de amortização); Resultado: -R$ 199,4 bilhões, sendo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</a:rPr>
            <a:t>180 entes c/ superávit: resultado + R$ 2,4 bi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</a:rPr>
            <a:t>1.209 com déficit até R$ 50 </a:t>
          </a:r>
          <a:r>
            <a:rPr lang="pt-BR" sz="2200" b="1" kern="1200" dirty="0" err="1" smtClean="0">
              <a:solidFill>
                <a:schemeClr val="tx1"/>
              </a:solidFill>
            </a:rPr>
            <a:t>milh</a:t>
          </a:r>
          <a:r>
            <a:rPr lang="pt-BR" sz="2200" b="1" kern="1200" dirty="0" smtClean="0">
              <a:solidFill>
                <a:schemeClr val="tx1"/>
              </a:solidFill>
            </a:rPr>
            <a:t>. (total: -R$ 20,8 bi)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</a:rPr>
            <a:t>192 déficit entre R$ 50 e 100 </a:t>
          </a:r>
          <a:r>
            <a:rPr lang="pt-BR" sz="2200" b="1" kern="1200" dirty="0" err="1" smtClean="0">
              <a:solidFill>
                <a:schemeClr val="tx1"/>
              </a:solidFill>
            </a:rPr>
            <a:t>milh</a:t>
          </a:r>
          <a:r>
            <a:rPr lang="pt-BR" sz="2200" b="1" kern="1200" dirty="0" smtClean="0">
              <a:solidFill>
                <a:schemeClr val="tx1"/>
              </a:solidFill>
            </a:rPr>
            <a:t>. (total: -R$ 13,6 bi)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</a:rPr>
            <a:t>176 déficit entre R$ 100/500 </a:t>
          </a:r>
          <a:r>
            <a:rPr lang="pt-BR" sz="2200" b="1" kern="1200" dirty="0" err="1" smtClean="0">
              <a:solidFill>
                <a:schemeClr val="tx1"/>
              </a:solidFill>
            </a:rPr>
            <a:t>milh</a:t>
          </a:r>
          <a:r>
            <a:rPr lang="pt-BR" sz="2200" b="1" kern="1200" dirty="0" smtClean="0">
              <a:solidFill>
                <a:schemeClr val="tx1"/>
              </a:solidFill>
            </a:rPr>
            <a:t>. (total: -R$ 33,9 bi)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</a:rPr>
            <a:t>25  déficit entre R$ 500 mil. e 1 bi (total: -R$ 18,5 bi)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</a:rPr>
            <a:t>16 déficit acima de R$ 1 bi (total: -R$ 115 bi)</a:t>
          </a:r>
        </a:p>
      </dsp:txBody>
      <dsp:txXfrm>
        <a:off x="1965960" y="3078983"/>
        <a:ext cx="7178040" cy="3526756"/>
      </dsp:txXfrm>
    </dsp:sp>
    <dsp:sp modelId="{C7862CA5-09FC-451E-9521-05C36217E109}">
      <dsp:nvSpPr>
        <dsp:cNvPr id="0" name=""/>
        <dsp:cNvSpPr/>
      </dsp:nvSpPr>
      <dsp:spPr>
        <a:xfrm>
          <a:off x="1828800" y="6703967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A623F-33C1-4919-995E-B0DCE4C84026}">
      <dsp:nvSpPr>
        <dsp:cNvPr id="0" name=""/>
        <dsp:cNvSpPr/>
      </dsp:nvSpPr>
      <dsp:spPr>
        <a:xfrm>
          <a:off x="-15" y="0"/>
          <a:ext cx="9144000" cy="132987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111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FFC000"/>
              </a:solidFill>
            </a:rPr>
            <a:t>Planos Financeiros (insuficiência financeira (atuarial))</a:t>
          </a:r>
          <a:endParaRPr lang="pt-BR" sz="2400" b="1" kern="1200" dirty="0">
            <a:solidFill>
              <a:srgbClr val="FFC000"/>
            </a:solidFill>
          </a:endParaRPr>
        </a:p>
      </dsp:txBody>
      <dsp:txXfrm>
        <a:off x="-15" y="332468"/>
        <a:ext cx="8811532" cy="664936"/>
      </dsp:txXfrm>
    </dsp:sp>
    <dsp:sp modelId="{39C289DF-3003-4FAC-92B4-759655460A6E}">
      <dsp:nvSpPr>
        <dsp:cNvPr id="0" name=""/>
        <dsp:cNvSpPr/>
      </dsp:nvSpPr>
      <dsp:spPr>
        <a:xfrm>
          <a:off x="12997" y="492729"/>
          <a:ext cx="8941821" cy="132987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111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 entes até R$ 40 bilhões (-R$ 94 bilhões)</a:t>
          </a:r>
        </a:p>
      </dsp:txBody>
      <dsp:txXfrm>
        <a:off x="12997" y="825197"/>
        <a:ext cx="8609353" cy="664936"/>
      </dsp:txXfrm>
    </dsp:sp>
    <dsp:sp modelId="{DC2FC846-3853-4947-8485-0CF30D3FFA5F}">
      <dsp:nvSpPr>
        <dsp:cNvPr id="0" name=""/>
        <dsp:cNvSpPr/>
      </dsp:nvSpPr>
      <dsp:spPr>
        <a:xfrm>
          <a:off x="19" y="961481"/>
          <a:ext cx="8865036" cy="132987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111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 entes entre R$ 40 e R$ 100 bilhões: (- R$473,6 bilhões)</a:t>
          </a:r>
        </a:p>
      </dsp:txBody>
      <dsp:txXfrm>
        <a:off x="19" y="1293949"/>
        <a:ext cx="8532568" cy="664936"/>
      </dsp:txXfrm>
    </dsp:sp>
    <dsp:sp modelId="{24916881-15F7-4644-8C6E-D97E7FE34548}">
      <dsp:nvSpPr>
        <dsp:cNvPr id="0" name=""/>
        <dsp:cNvSpPr/>
      </dsp:nvSpPr>
      <dsp:spPr>
        <a:xfrm>
          <a:off x="0" y="1430867"/>
          <a:ext cx="8588521" cy="132987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111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 entre R$ 100 e R$ 200 bilhões (-R$ 642,6 bilhões)</a:t>
          </a:r>
        </a:p>
      </dsp:txBody>
      <dsp:txXfrm>
        <a:off x="0" y="1763335"/>
        <a:ext cx="8256053" cy="664936"/>
      </dsp:txXfrm>
    </dsp:sp>
    <dsp:sp modelId="{9F15FD01-CB34-43D2-B183-4C9C248A6A89}">
      <dsp:nvSpPr>
        <dsp:cNvPr id="0" name=""/>
        <dsp:cNvSpPr/>
      </dsp:nvSpPr>
      <dsp:spPr>
        <a:xfrm>
          <a:off x="0" y="1928357"/>
          <a:ext cx="8045867" cy="132987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111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 entre R$ 200 e R$ 400 bilhões (-1,1 trilhão)</a:t>
          </a:r>
        </a:p>
      </dsp:txBody>
      <dsp:txXfrm>
        <a:off x="0" y="2260825"/>
        <a:ext cx="7713399" cy="6649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A623F-33C1-4919-995E-B0DCE4C84026}">
      <dsp:nvSpPr>
        <dsp:cNvPr id="0" name=""/>
        <dsp:cNvSpPr/>
      </dsp:nvSpPr>
      <dsp:spPr>
        <a:xfrm>
          <a:off x="-15" y="742593"/>
          <a:ext cx="9144000" cy="132987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111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FFC000"/>
              </a:solidFill>
            </a:rPr>
            <a:t>Planos Previdenciários (Resultado atuarial)</a:t>
          </a:r>
          <a:endParaRPr lang="pt-BR" sz="2400" b="1" kern="1200" dirty="0">
            <a:solidFill>
              <a:srgbClr val="FFC000"/>
            </a:solidFill>
          </a:endParaRPr>
        </a:p>
      </dsp:txBody>
      <dsp:txXfrm>
        <a:off x="-15" y="1075061"/>
        <a:ext cx="8811532" cy="664936"/>
      </dsp:txXfrm>
    </dsp:sp>
    <dsp:sp modelId="{39C289DF-3003-4FAC-92B4-759655460A6E}">
      <dsp:nvSpPr>
        <dsp:cNvPr id="0" name=""/>
        <dsp:cNvSpPr/>
      </dsp:nvSpPr>
      <dsp:spPr>
        <a:xfrm>
          <a:off x="27" y="1233421"/>
          <a:ext cx="8941821" cy="132987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111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 planos com superávit  (+R$ 4,7 bilhões)</a:t>
          </a:r>
        </a:p>
      </dsp:txBody>
      <dsp:txXfrm>
        <a:off x="27" y="1565889"/>
        <a:ext cx="8609353" cy="664936"/>
      </dsp:txXfrm>
    </dsp:sp>
    <dsp:sp modelId="{DC2FC846-3853-4947-8485-0CF30D3FFA5F}">
      <dsp:nvSpPr>
        <dsp:cNvPr id="0" name=""/>
        <dsp:cNvSpPr/>
      </dsp:nvSpPr>
      <dsp:spPr>
        <a:xfrm>
          <a:off x="141880" y="1629602"/>
          <a:ext cx="8865036" cy="132987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111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 entes até R$ 1 bi: (- R$ 1,1 bilhões)</a:t>
          </a:r>
        </a:p>
      </dsp:txBody>
      <dsp:txXfrm>
        <a:off x="141880" y="1962070"/>
        <a:ext cx="8532568" cy="664936"/>
      </dsp:txXfrm>
    </dsp:sp>
    <dsp:sp modelId="{24916881-15F7-4644-8C6E-D97E7FE34548}">
      <dsp:nvSpPr>
        <dsp:cNvPr id="0" name=""/>
        <dsp:cNvSpPr/>
      </dsp:nvSpPr>
      <dsp:spPr>
        <a:xfrm>
          <a:off x="366283" y="2026416"/>
          <a:ext cx="8588521" cy="132987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111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 entes entre R$ 1 bi e R$ 20 bi: (- R$ 36,2 bilhões)</a:t>
          </a:r>
        </a:p>
      </dsp:txBody>
      <dsp:txXfrm>
        <a:off x="366283" y="2358884"/>
        <a:ext cx="8256053" cy="664936"/>
      </dsp:txXfrm>
    </dsp:sp>
    <dsp:sp modelId="{9F15FD01-CB34-43D2-B183-4C9C248A6A89}">
      <dsp:nvSpPr>
        <dsp:cNvPr id="0" name=""/>
        <dsp:cNvSpPr/>
      </dsp:nvSpPr>
      <dsp:spPr>
        <a:xfrm>
          <a:off x="908956" y="2480380"/>
          <a:ext cx="8045867" cy="132987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111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 entre R$ 30 bi e R$ 70 bilhões (-152,3 bilhões)</a:t>
          </a:r>
        </a:p>
      </dsp:txBody>
      <dsp:txXfrm>
        <a:off x="908956" y="2812848"/>
        <a:ext cx="7713399" cy="6649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6B315-EC42-456C-8C00-B5A8F5F10064}">
      <dsp:nvSpPr>
        <dsp:cNvPr id="0" name=""/>
        <dsp:cNvSpPr/>
      </dsp:nvSpPr>
      <dsp:spPr>
        <a:xfrm rot="5400000">
          <a:off x="652105" y="1517184"/>
          <a:ext cx="1963577" cy="326734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B54A1C-DAEE-4FDF-AF7F-02F5BBE6F8E3}">
      <dsp:nvSpPr>
        <dsp:cNvPr id="0" name=""/>
        <dsp:cNvSpPr/>
      </dsp:nvSpPr>
      <dsp:spPr>
        <a:xfrm>
          <a:off x="324335" y="2493418"/>
          <a:ext cx="2949780" cy="258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DE MERCADO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DE CRÉDITO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324335" y="2493418"/>
        <a:ext cx="2949780" cy="2585655"/>
      </dsp:txXfrm>
    </dsp:sp>
    <dsp:sp modelId="{EF553BBE-E137-46BF-A30E-BE0850BF6EBD}">
      <dsp:nvSpPr>
        <dsp:cNvPr id="0" name=""/>
        <dsp:cNvSpPr/>
      </dsp:nvSpPr>
      <dsp:spPr>
        <a:xfrm>
          <a:off x="2717553" y="1276639"/>
          <a:ext cx="556562" cy="55656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608BB1-F024-4493-97F7-A4A089CB1F31}">
      <dsp:nvSpPr>
        <dsp:cNvPr id="0" name=""/>
        <dsp:cNvSpPr/>
      </dsp:nvSpPr>
      <dsp:spPr>
        <a:xfrm rot="5400000">
          <a:off x="4263212" y="623612"/>
          <a:ext cx="1963577" cy="326734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D0A6EE-75DF-4ECE-BEC1-ED90BEE4342F}">
      <dsp:nvSpPr>
        <dsp:cNvPr id="0" name=""/>
        <dsp:cNvSpPr/>
      </dsp:nvSpPr>
      <dsp:spPr>
        <a:xfrm>
          <a:off x="3935442" y="1599846"/>
          <a:ext cx="2949780" cy="258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chemeClr val="tx1"/>
              </a:solidFill>
            </a:rPr>
            <a:t>OPERACIONAIS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chemeClr val="tx1"/>
              </a:solidFill>
            </a:rPr>
            <a:t>FRAUDES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chemeClr val="tx1"/>
              </a:solidFill>
            </a:rPr>
            <a:t>DE IMAGEM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chemeClr val="tx1"/>
              </a:solidFill>
            </a:rPr>
            <a:t>ESTRATÉGICOS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chemeClr val="tx1"/>
              </a:solidFill>
            </a:rPr>
            <a:t>LEGAIS</a:t>
          </a:r>
          <a:endParaRPr lang="pt-BR" sz="2500" b="1" kern="1200" dirty="0">
            <a:solidFill>
              <a:schemeClr val="tx1"/>
            </a:solidFill>
          </a:endParaRPr>
        </a:p>
      </dsp:txBody>
      <dsp:txXfrm>
        <a:off x="3935442" y="1599846"/>
        <a:ext cx="2949780" cy="2585655"/>
      </dsp:txXfrm>
    </dsp:sp>
    <dsp:sp modelId="{D0C0A6B3-D9D7-4C78-9397-23F7E75E35B2}">
      <dsp:nvSpPr>
        <dsp:cNvPr id="0" name=""/>
        <dsp:cNvSpPr/>
      </dsp:nvSpPr>
      <dsp:spPr>
        <a:xfrm>
          <a:off x="6328660" y="383067"/>
          <a:ext cx="556562" cy="55656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882112-09C6-4EF7-BCD3-ECC2507502EB}">
      <dsp:nvSpPr>
        <dsp:cNvPr id="0" name=""/>
        <dsp:cNvSpPr/>
      </dsp:nvSpPr>
      <dsp:spPr>
        <a:xfrm rot="5400000">
          <a:off x="7874319" y="-269959"/>
          <a:ext cx="1963577" cy="326734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CFCB6D-DD5E-401E-81D0-042C9D0000AA}">
      <dsp:nvSpPr>
        <dsp:cNvPr id="0" name=""/>
        <dsp:cNvSpPr/>
      </dsp:nvSpPr>
      <dsp:spPr>
        <a:xfrm>
          <a:off x="7546550" y="706273"/>
          <a:ext cx="2949780" cy="258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LIQUIDEZ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SOLVÊNCIA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7546550" y="706273"/>
        <a:ext cx="2949780" cy="25856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7173B-9087-4275-A1D0-D702940E7C38}">
      <dsp:nvSpPr>
        <dsp:cNvPr id="0" name=""/>
        <dsp:cNvSpPr/>
      </dsp:nvSpPr>
      <dsp:spPr>
        <a:xfrm>
          <a:off x="1363912" y="8136684"/>
          <a:ext cx="7727313" cy="44007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ESTABELECER REGRAS QUE REGEM A RELAÇÃO ENTRE INDIVÍDUOS E ORGANIZAÇÕES QUE IMPOEM RISCOS AOS OUTROS</a:t>
          </a:r>
          <a:endParaRPr lang="pt-BR" sz="2200" b="1" kern="1200" dirty="0"/>
        </a:p>
      </dsp:txBody>
      <dsp:txXfrm>
        <a:off x="3564270" y="8136684"/>
        <a:ext cx="3326598" cy="4400715"/>
      </dsp:txXfrm>
    </dsp:sp>
    <dsp:sp modelId="{0F72F1D8-D892-4E5C-A550-42CE577A8B1B}">
      <dsp:nvSpPr>
        <dsp:cNvPr id="0" name=""/>
        <dsp:cNvSpPr/>
      </dsp:nvSpPr>
      <dsp:spPr>
        <a:xfrm>
          <a:off x="6842683" y="8869786"/>
          <a:ext cx="5782270" cy="3480810"/>
        </a:xfrm>
        <a:prstGeom prst="chevron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ESTABELECER ESTRATÉGIAS PARA EVITAR, TRANSFERIR E PARTILHAR RISCOS </a:t>
          </a:r>
          <a:endParaRPr lang="pt-BR" sz="2200" b="1" kern="1200" dirty="0"/>
        </a:p>
      </dsp:txBody>
      <dsp:txXfrm>
        <a:off x="8583088" y="8869786"/>
        <a:ext cx="2301460" cy="34808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F27C2-C665-476F-BD67-6EA7BBC9DF56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DB249-DE17-41E4-B2B0-49193DD6A263}">
      <dsp:nvSpPr>
        <dsp:cNvPr id="0" name=""/>
        <dsp:cNvSpPr/>
      </dsp:nvSpPr>
      <dsp:spPr>
        <a:xfrm>
          <a:off x="0" y="0"/>
          <a:ext cx="1828800" cy="4855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DE RISCOS</a:t>
          </a:r>
          <a:endParaRPr lang="pt-BR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828800" cy="4855519"/>
      </dsp:txXfrm>
    </dsp:sp>
    <dsp:sp modelId="{1A4FE8BF-5E16-4884-869E-11F32A5476EF}">
      <dsp:nvSpPr>
        <dsp:cNvPr id="0" name=""/>
        <dsp:cNvSpPr/>
      </dsp:nvSpPr>
      <dsp:spPr>
        <a:xfrm>
          <a:off x="1965960" y="75867"/>
          <a:ext cx="7178040" cy="151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solidFill>
                <a:schemeClr val="bg1"/>
              </a:solidFill>
            </a:rPr>
            <a:t>Estabelecimento dos contextos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solidFill>
                <a:schemeClr val="bg1"/>
              </a:solidFill>
            </a:rPr>
            <a:t>Identificação dos riscos</a:t>
          </a:r>
          <a:endParaRPr lang="pt-BR" sz="3500" b="1" kern="1200" dirty="0">
            <a:solidFill>
              <a:schemeClr val="bg1"/>
            </a:solidFill>
          </a:endParaRPr>
        </a:p>
      </dsp:txBody>
      <dsp:txXfrm>
        <a:off x="1965960" y="75867"/>
        <a:ext cx="7178040" cy="1517349"/>
      </dsp:txXfrm>
    </dsp:sp>
    <dsp:sp modelId="{9984E1D5-7FEC-4171-973F-9D6523114DA0}">
      <dsp:nvSpPr>
        <dsp:cNvPr id="0" name=""/>
        <dsp:cNvSpPr/>
      </dsp:nvSpPr>
      <dsp:spPr>
        <a:xfrm>
          <a:off x="1828800" y="1593217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05324-8975-40CF-964B-70FDFEF32232}">
      <dsp:nvSpPr>
        <dsp:cNvPr id="0" name=""/>
        <dsp:cNvSpPr/>
      </dsp:nvSpPr>
      <dsp:spPr>
        <a:xfrm>
          <a:off x="1965960" y="1669084"/>
          <a:ext cx="7178040" cy="151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solidFill>
                <a:schemeClr val="bg1"/>
              </a:solidFill>
            </a:rPr>
            <a:t>Análise de riscos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solidFill>
                <a:schemeClr val="bg1"/>
              </a:solidFill>
            </a:rPr>
            <a:t>Avaliação de riscos</a:t>
          </a:r>
        </a:p>
      </dsp:txBody>
      <dsp:txXfrm>
        <a:off x="1965960" y="1669084"/>
        <a:ext cx="7178040" cy="1517349"/>
      </dsp:txXfrm>
    </dsp:sp>
    <dsp:sp modelId="{EC3A41FC-56CD-496C-A38E-681A1C8D7D4E}">
      <dsp:nvSpPr>
        <dsp:cNvPr id="0" name=""/>
        <dsp:cNvSpPr/>
      </dsp:nvSpPr>
      <dsp:spPr>
        <a:xfrm>
          <a:off x="1828800" y="3186434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9E280-4F59-4CB7-9951-7D636E75B428}">
      <dsp:nvSpPr>
        <dsp:cNvPr id="0" name=""/>
        <dsp:cNvSpPr/>
      </dsp:nvSpPr>
      <dsp:spPr>
        <a:xfrm>
          <a:off x="1965960" y="3262301"/>
          <a:ext cx="7178040" cy="151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solidFill>
                <a:schemeClr val="bg1"/>
              </a:solidFill>
            </a:rPr>
            <a:t>Tratamentos de riscos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solidFill>
                <a:schemeClr val="bg1"/>
              </a:solidFill>
            </a:rPr>
            <a:t>Monitoramento e análise crítica</a:t>
          </a:r>
          <a:endParaRPr lang="pt-BR" sz="3500" b="1" kern="1200" dirty="0">
            <a:solidFill>
              <a:schemeClr val="bg1"/>
            </a:solidFill>
          </a:endParaRPr>
        </a:p>
      </dsp:txBody>
      <dsp:txXfrm>
        <a:off x="1965960" y="3262301"/>
        <a:ext cx="7178040" cy="1517349"/>
      </dsp:txXfrm>
    </dsp:sp>
    <dsp:sp modelId="{303FF67F-6645-44DC-B2FD-EEB4A31D5F7E}">
      <dsp:nvSpPr>
        <dsp:cNvPr id="0" name=""/>
        <dsp:cNvSpPr/>
      </dsp:nvSpPr>
      <dsp:spPr>
        <a:xfrm>
          <a:off x="1828800" y="4779651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8A3B8-FAA8-4614-AD11-36E165887B0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284D0-8705-4D0C-A67D-FCFB2D543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65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05C183-FD4A-4306-8C82-41FE035D7ED9}" type="slidenum">
              <a:rPr lang="pt-BR" altLang="pt-BR" sz="13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41</a:t>
            </a:fld>
            <a:endParaRPr lang="pt-BR" altLang="pt-BR" sz="13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2448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538-09D2-4CE8-A536-757D3ADC681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581C-B1FD-4382-A0D3-2C03A88EE98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2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538-09D2-4CE8-A536-757D3ADC681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581C-B1FD-4382-A0D3-2C03A88EE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96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538-09D2-4CE8-A536-757D3ADC681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581C-B1FD-4382-A0D3-2C03A88EE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744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538-09D2-4CE8-A536-757D3ADC681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581C-B1FD-4382-A0D3-2C03A88EE98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556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538-09D2-4CE8-A536-757D3ADC681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581C-B1FD-4382-A0D3-2C03A88EE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62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538-09D2-4CE8-A536-757D3ADC681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581C-B1FD-4382-A0D3-2C03A88EE98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5862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538-09D2-4CE8-A536-757D3ADC681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581C-B1FD-4382-A0D3-2C03A88EE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536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538-09D2-4CE8-A536-757D3ADC681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581C-B1FD-4382-A0D3-2C03A88EE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242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538-09D2-4CE8-A536-757D3ADC681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581C-B1FD-4382-A0D3-2C03A88EE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55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538-09D2-4CE8-A536-757D3ADC681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581C-B1FD-4382-A0D3-2C03A88EE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06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538-09D2-4CE8-A536-757D3ADC681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581C-B1FD-4382-A0D3-2C03A88EE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36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538-09D2-4CE8-A536-757D3ADC681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581C-B1FD-4382-A0D3-2C03A88EE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96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538-09D2-4CE8-A536-757D3ADC681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581C-B1FD-4382-A0D3-2C03A88EE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71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538-09D2-4CE8-A536-757D3ADC681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581C-B1FD-4382-A0D3-2C03A88EE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75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538-09D2-4CE8-A536-757D3ADC681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581C-B1FD-4382-A0D3-2C03A88EE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29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538-09D2-4CE8-A536-757D3ADC681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581C-B1FD-4382-A0D3-2C03A88EE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71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538-09D2-4CE8-A536-757D3ADC681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581C-B1FD-4382-A0D3-2C03A88EE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25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A5FB538-09D2-4CE8-A536-757D3ADC681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380581C-B1FD-4382-A0D3-2C03A88EE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40000" y="0"/>
            <a:ext cx="9144000" cy="4354285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Controle de Riscos da Gestão dos RPPS: O Papel do Novo DRAA e da regulamentação como Investidores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Qualificados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40000" y="4353637"/>
            <a:ext cx="9144000" cy="2504363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chemeClr val="tx1"/>
                </a:solidFill>
              </a:rPr>
              <a:t>49º Congresso Nacional da ABIPEM</a:t>
            </a:r>
          </a:p>
          <a:p>
            <a:pPr algn="ctr"/>
            <a:r>
              <a:rPr lang="pt-BR" sz="3000" b="1" dirty="0">
                <a:solidFill>
                  <a:schemeClr val="tx1"/>
                </a:solidFill>
              </a:rPr>
              <a:t>18/06/2015</a:t>
            </a:r>
          </a:p>
          <a:p>
            <a:pPr algn="ctr"/>
            <a:r>
              <a:rPr lang="pt-BR" sz="2500" b="1" dirty="0">
                <a:solidFill>
                  <a:schemeClr val="tx1"/>
                </a:solidFill>
              </a:rPr>
              <a:t>Coordenação-Geral de Auditoria, Atuária, Contabilidade e Investimentos – DRPSP/MPS</a:t>
            </a:r>
          </a:p>
        </p:txBody>
      </p:sp>
    </p:spTree>
    <p:extLst>
      <p:ext uri="{BB962C8B-B14F-4D97-AF65-F5344CB8AC3E}">
        <p14:creationId xmlns:p14="http://schemas.microsoft.com/office/powerpoint/2010/main" val="39458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723332"/>
            <a:ext cx="9144000" cy="6134669"/>
          </a:xfrm>
          <a:solidFill>
            <a:schemeClr val="accent3">
              <a:lumMod val="75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pt-BR" sz="3998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30866103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18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1"/>
            <a:ext cx="9144000" cy="6858000"/>
          </a:xfrm>
          <a:solidFill>
            <a:schemeClr val="bg2">
              <a:lumMod val="75000"/>
            </a:schemeClr>
          </a:solidFill>
        </p:spPr>
        <p:txBody>
          <a:bodyPr anchor="t">
            <a:normAutofit/>
          </a:bodyPr>
          <a:lstStyle/>
          <a:p>
            <a:pPr marL="457145" lvl="1" indent="0" algn="ctr">
              <a:spcBef>
                <a:spcPts val="0"/>
              </a:spcBef>
              <a:buNone/>
            </a:pPr>
            <a:r>
              <a:rPr lang="pt-BR" sz="2800" b="1" dirty="0">
                <a:solidFill>
                  <a:srgbClr val="FFFF00"/>
                </a:solidFill>
              </a:rPr>
              <a:t>ESTADOS (conforme DRAA 2014)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00067075"/>
              </p:ext>
            </p:extLst>
          </p:nvPr>
        </p:nvGraphicFramePr>
        <p:xfrm>
          <a:off x="1524000" y="103508"/>
          <a:ext cx="9144000" cy="5753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ta para a direita 2"/>
          <p:cNvSpPr/>
          <p:nvPr/>
        </p:nvSpPr>
        <p:spPr>
          <a:xfrm>
            <a:off x="7068457" y="2575841"/>
            <a:ext cx="3599542" cy="128921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C000"/>
                </a:solidFill>
              </a:rPr>
              <a:t>Total: -R$2,3 trilhões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279654"/>
              </p:ext>
            </p:extLst>
          </p:nvPr>
        </p:nvGraphicFramePr>
        <p:xfrm>
          <a:off x="1559786" y="2452916"/>
          <a:ext cx="9144000" cy="465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eta para a direita 5"/>
          <p:cNvSpPr/>
          <p:nvPr/>
        </p:nvSpPr>
        <p:spPr>
          <a:xfrm>
            <a:off x="4645574" y="5374889"/>
            <a:ext cx="5833243" cy="115323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1 ente c/ –R$ 231 bilhões 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5490657" y="5951507"/>
            <a:ext cx="5213132" cy="115323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dirty="0">
                <a:solidFill>
                  <a:srgbClr val="FFC000"/>
                </a:solidFill>
              </a:rPr>
              <a:t>Total –R$ 415 bilhões </a:t>
            </a:r>
          </a:p>
        </p:txBody>
      </p:sp>
    </p:spTree>
    <p:extLst>
      <p:ext uri="{BB962C8B-B14F-4D97-AF65-F5344CB8AC3E}">
        <p14:creationId xmlns:p14="http://schemas.microsoft.com/office/powerpoint/2010/main" val="8448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1"/>
            <a:ext cx="9144000" cy="6858000"/>
          </a:xfrm>
          <a:solidFill>
            <a:schemeClr val="bg1"/>
          </a:solidFill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sz="3998" b="1" dirty="0">
                <a:solidFill>
                  <a:srgbClr val="FFFF00"/>
                </a:solidFill>
              </a:rPr>
              <a:t>RISCOS: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chemeClr val="tx1"/>
                </a:solidFill>
              </a:rPr>
              <a:t>VARIABILIDADE DE RETORNOS ASSOCIADOS A UM RESULTADO;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chemeClr val="tx1"/>
                </a:solidFill>
              </a:rPr>
              <a:t>POTENCIAL DE EVENTOS OU TENDENCIAS CONTINUADAS CAUSAREM PERDAS OU FLUTUAÇÕES DE RECEITAS;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chemeClr val="tx1"/>
                </a:solidFill>
              </a:rPr>
              <a:t>PROBABILIDADE DE UM AGENTE DE AMEAÇA TIRAR VANTAGEM DE UMA VULNERABILIDADE E POTENCIAL DE PERDA;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chemeClr val="tx1"/>
                </a:solidFill>
              </a:rPr>
              <a:t>FENÔMENO DE CONSEQUENCIAS ECONOMICAS E SUJEITO A INCERTEZAS COM RESPEITO A UMA OU MAIS CAUSAS DAS VARIÁVEIS DO RISCO ATUARIAL: OCORRENCIA, PRAZO E SEVERIDADE.</a:t>
            </a:r>
          </a:p>
        </p:txBody>
      </p:sp>
    </p:spTree>
    <p:extLst>
      <p:ext uri="{BB962C8B-B14F-4D97-AF65-F5344CB8AC3E}">
        <p14:creationId xmlns:p14="http://schemas.microsoft.com/office/powerpoint/2010/main" val="10173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723332"/>
            <a:ext cx="9144000" cy="6134669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E QUANDO O ASSUNTO É PREVIDÊNCIA?</a:t>
            </a:r>
          </a:p>
        </p:txBody>
      </p:sp>
    </p:spTree>
    <p:extLst>
      <p:ext uri="{BB962C8B-B14F-4D97-AF65-F5344CB8AC3E}">
        <p14:creationId xmlns:p14="http://schemas.microsoft.com/office/powerpoint/2010/main" val="38603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>
          <a:xfrm>
            <a:off x="1524000" y="3"/>
            <a:ext cx="9144000" cy="1476376"/>
          </a:xfrm>
          <a:solidFill>
            <a:srgbClr val="26A4C2"/>
          </a:solidFill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TIPOS DE RISCOS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9114026"/>
              </p:ext>
            </p:extLst>
          </p:nvPr>
        </p:nvGraphicFramePr>
        <p:xfrm>
          <a:off x="171450" y="1397000"/>
          <a:ext cx="1049655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5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accent3">
              <a:lumMod val="75000"/>
            </a:schemeClr>
          </a:solidFill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t-BR" sz="3998" b="1" dirty="0">
                <a:solidFill>
                  <a:schemeClr val="tx1"/>
                </a:solidFill>
              </a:rPr>
              <a:t>RISCO X ATUAÇÃO DO ESTADO:</a:t>
            </a:r>
            <a:endParaRPr lang="pt-BR" sz="3998" b="1" dirty="0">
              <a:solidFill>
                <a:schemeClr val="tx1"/>
              </a:solidFill>
              <a:latin typeface="Times New Roman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11194367"/>
              </p:ext>
            </p:extLst>
          </p:nvPr>
        </p:nvGraphicFramePr>
        <p:xfrm>
          <a:off x="-1158104" y="-6993044"/>
          <a:ext cx="12968577" cy="2147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uxograma: Processo alternativo 2"/>
          <p:cNvSpPr/>
          <p:nvPr/>
        </p:nvSpPr>
        <p:spPr>
          <a:xfrm>
            <a:off x="2796213" y="4572004"/>
            <a:ext cx="5804452" cy="214685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rgbClr val="FFFF00"/>
                </a:solidFill>
              </a:rPr>
              <a:t>PROTEGER</a:t>
            </a:r>
          </a:p>
          <a:p>
            <a:pPr algn="ctr"/>
            <a:r>
              <a:rPr lang="pt-BR" sz="3000" b="1" dirty="0">
                <a:solidFill>
                  <a:srgbClr val="FFFF00"/>
                </a:solidFill>
              </a:rPr>
              <a:t>MITIGAR AS CONSEQUÊNCIAS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40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723332"/>
            <a:ext cx="9144000" cy="6134669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pt-BR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pt-BR" b="1" cap="al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pt-BR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pt-BR" b="1" cap="al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pt-BR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pt-BR" b="1" cap="al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pt-BR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pt-BR" b="1" cap="al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pt-BR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07074336"/>
              </p:ext>
            </p:extLst>
          </p:nvPr>
        </p:nvGraphicFramePr>
        <p:xfrm>
          <a:off x="1524000" y="605484"/>
          <a:ext cx="9144000" cy="485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ta circular 2"/>
          <p:cNvSpPr/>
          <p:nvPr/>
        </p:nvSpPr>
        <p:spPr>
          <a:xfrm rot="3803717">
            <a:off x="7722792" y="1988505"/>
            <a:ext cx="3448528" cy="247135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24000" y="1"/>
            <a:ext cx="9144000" cy="624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2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707569"/>
            <a:ext cx="9144000" cy="6134669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999" b="1" dirty="0">
                <a:solidFill>
                  <a:schemeClr val="tx1"/>
                </a:solidFill>
                <a:latin typeface="Times New Roman"/>
              </a:rPr>
              <a:t>INVESTIDORES </a:t>
            </a:r>
          </a:p>
          <a:p>
            <a:pPr marL="0" indent="0" algn="ctr">
              <a:buNone/>
            </a:pPr>
            <a:r>
              <a:rPr lang="pt-BR" sz="4999" b="1" dirty="0">
                <a:solidFill>
                  <a:schemeClr val="tx1"/>
                </a:solidFill>
                <a:latin typeface="Times New Roman"/>
              </a:rPr>
              <a:t>QUALIFICADOS </a:t>
            </a:r>
          </a:p>
          <a:p>
            <a:pPr marL="0" indent="0" algn="ctr">
              <a:buNone/>
            </a:pPr>
            <a:r>
              <a:rPr lang="pt-BR" sz="4999" b="1" dirty="0">
                <a:solidFill>
                  <a:schemeClr val="tx1"/>
                </a:solidFill>
                <a:latin typeface="Times New Roman"/>
              </a:rPr>
              <a:t>OU PROFISSIONAIS</a:t>
            </a:r>
          </a:p>
          <a:p>
            <a:pPr marL="0" indent="0" algn="ctr">
              <a:buNone/>
            </a:pPr>
            <a:endParaRPr lang="pt-BR" sz="4999" b="1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47" y="4175126"/>
            <a:ext cx="3829051" cy="257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2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723332"/>
            <a:ext cx="9144000" cy="6134669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t-BR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INSTRUÇÃO CVM N.º 409/2004</a:t>
            </a:r>
          </a:p>
          <a:p>
            <a:pPr marL="0" indent="0" algn="just">
              <a:buNone/>
              <a:defRPr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108.  Pode ser constituído fundo de investimento destinado  exclusivamente  a investidores qualificados.</a:t>
            </a:r>
          </a:p>
          <a:p>
            <a:pPr marL="0" indent="0" algn="just">
              <a:buNone/>
              <a:defRPr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109.  Para efeito do disposto no artigo anterior, são considerados investidores qualificados:</a:t>
            </a:r>
          </a:p>
          <a:p>
            <a:pPr marL="0" indent="0">
              <a:buNone/>
              <a:defRPr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instituições financeiras;</a:t>
            </a:r>
          </a:p>
          <a:p>
            <a:pPr marL="0" indent="0">
              <a:buNone/>
              <a:defRPr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companhias seguradoras e sociedades de capitalização;</a:t>
            </a:r>
          </a:p>
          <a:p>
            <a:pPr marL="0" indent="0">
              <a:buNone/>
              <a:defRPr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– entidades abertas e fechadas de previdência complementar;</a:t>
            </a:r>
          </a:p>
          <a:p>
            <a:pPr marL="0" indent="0">
              <a:buNone/>
              <a:defRPr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–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 ou PJ que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possuam investimentos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superiores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R$ 300.000,00 e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(...);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– fundos de investimento destinados </a:t>
            </a:r>
            <a:r>
              <a:rPr lang="pt-BR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investidores qualificados;</a:t>
            </a:r>
          </a:p>
          <a:p>
            <a:pPr marL="0" indent="0">
              <a:buNone/>
              <a:defRPr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– administradores de carteira e consultores de valores mobiliários autorizados pela CVM, em relação a seus recursos próprios;</a:t>
            </a:r>
          </a:p>
          <a:p>
            <a:pPr marL="0" indent="0">
              <a:buNone/>
              <a:defRPr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 – regimes próprios de previdência social instituídos pela União, pelos Estados, pelo Distrito Federal ou por Municípios.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(acrescentado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Instrução CVM nº 450, de 30 de março de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2007)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6115880" y="723332"/>
            <a:ext cx="4552122" cy="6134669"/>
          </a:xfrm>
          <a:solidFill>
            <a:schemeClr val="accent1">
              <a:lumMod val="75000"/>
            </a:schemeClr>
          </a:solidFill>
        </p:spPr>
        <p:txBody>
          <a:bodyPr anchor="t">
            <a:normAutofit fontScale="2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7200" b="1" dirty="0">
                <a:solidFill>
                  <a:schemeClr val="tx1"/>
                </a:solidFill>
                <a:latin typeface="Times New Roman"/>
              </a:rPr>
              <a:t>Art. 9º-A  São considerados investidores profissionais: </a:t>
            </a:r>
          </a:p>
          <a:p>
            <a:pPr marL="0" indent="0" algn="just">
              <a:buNone/>
            </a:pPr>
            <a:r>
              <a:rPr lang="pt-BR" sz="7200" b="1" dirty="0">
                <a:solidFill>
                  <a:schemeClr val="tx1"/>
                </a:solidFill>
                <a:latin typeface="Times New Roman"/>
              </a:rPr>
              <a:t>I – instituições financeiras e demais instituições autorizadas a funcionar pelo Banco Central do Brasil;</a:t>
            </a:r>
          </a:p>
          <a:p>
            <a:pPr marL="0" indent="0" algn="just">
              <a:buNone/>
            </a:pPr>
            <a:r>
              <a:rPr lang="pt-BR" sz="7200" b="1" dirty="0">
                <a:solidFill>
                  <a:schemeClr val="tx1"/>
                </a:solidFill>
                <a:latin typeface="Times New Roman"/>
              </a:rPr>
              <a:t>II – companhias seguradoras e sociedades de capitalização;</a:t>
            </a:r>
          </a:p>
          <a:p>
            <a:pPr marL="0" indent="0" algn="just">
              <a:buNone/>
            </a:pPr>
            <a:r>
              <a:rPr lang="pt-BR" sz="7200" b="1" dirty="0">
                <a:solidFill>
                  <a:schemeClr val="tx1"/>
                </a:solidFill>
                <a:latin typeface="Times New Roman"/>
              </a:rPr>
              <a:t>III – entidades abertas e fechadas de previdência complementar;</a:t>
            </a:r>
          </a:p>
          <a:p>
            <a:pPr marL="0" indent="0" algn="just">
              <a:buNone/>
            </a:pPr>
            <a:r>
              <a:rPr lang="pt-BR" sz="7200" b="1" dirty="0">
                <a:solidFill>
                  <a:schemeClr val="tx1"/>
                </a:solidFill>
                <a:latin typeface="Times New Roman"/>
              </a:rPr>
              <a:t>IV – pessoas naturais ou jurídicas que possuam investimentos financeiros em valor superior a R$ 10.000.000,00 (...);</a:t>
            </a:r>
          </a:p>
          <a:p>
            <a:pPr marL="0" indent="0" algn="just">
              <a:buNone/>
            </a:pPr>
            <a:r>
              <a:rPr lang="pt-BR" sz="7200" b="1" dirty="0">
                <a:solidFill>
                  <a:schemeClr val="tx1"/>
                </a:solidFill>
                <a:latin typeface="Times New Roman"/>
              </a:rPr>
              <a:t>V – fundos de investimento;</a:t>
            </a:r>
          </a:p>
          <a:p>
            <a:pPr marL="0" indent="0" algn="just">
              <a:buNone/>
            </a:pPr>
            <a:r>
              <a:rPr lang="pt-BR" sz="7200" b="1" dirty="0">
                <a:solidFill>
                  <a:schemeClr val="tx1"/>
                </a:solidFill>
                <a:latin typeface="Times New Roman"/>
              </a:rPr>
              <a:t>VI – clubes de investimento, desde que tenham a carteira gerida por administrador de carteira de valores mobiliários autorizado pela CVM;</a:t>
            </a:r>
          </a:p>
          <a:p>
            <a:pPr marL="0" indent="0" algn="just">
              <a:buNone/>
            </a:pPr>
            <a:r>
              <a:rPr lang="pt-BR" sz="7200" b="1" dirty="0">
                <a:solidFill>
                  <a:schemeClr val="tx1"/>
                </a:solidFill>
                <a:latin typeface="Times New Roman"/>
              </a:rPr>
              <a:t>VII – agentes autônomos de investimento, administradores de carteira, analistas e consultores de valores mobiliários autorizados pela CVM, em relação a seus recursos próprios; </a:t>
            </a:r>
          </a:p>
          <a:p>
            <a:pPr marL="0" indent="0" algn="just">
              <a:buNone/>
            </a:pPr>
            <a:r>
              <a:rPr lang="pt-BR" sz="7200" b="1" dirty="0">
                <a:solidFill>
                  <a:schemeClr val="tx1"/>
                </a:solidFill>
                <a:latin typeface="Times New Roman"/>
              </a:rPr>
              <a:t>VIII – investidores não residentes.” </a:t>
            </a:r>
          </a:p>
          <a:p>
            <a:pPr marL="0" indent="0" algn="just">
              <a:buNone/>
            </a:pPr>
            <a:endParaRPr lang="pt-BR" sz="3998" b="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" name="Espaço Reservado para Conteúdo 6"/>
          <p:cNvSpPr txBox="1">
            <a:spLocks/>
          </p:cNvSpPr>
          <p:nvPr/>
        </p:nvSpPr>
        <p:spPr>
          <a:xfrm>
            <a:off x="1524001" y="723332"/>
            <a:ext cx="4552122" cy="61346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None/>
            </a:pPr>
            <a:r>
              <a:rPr lang="pt-BR" sz="3998" b="1" dirty="0">
                <a:solidFill>
                  <a:prstClr val="white"/>
                </a:solidFill>
                <a:latin typeface="Times New Roman"/>
              </a:rPr>
              <a:t>Art. 9º-B  São considerados investidores qualificados:</a:t>
            </a:r>
          </a:p>
          <a:p>
            <a:pPr marL="0" indent="0" algn="just">
              <a:buClr>
                <a:prstClr val="white"/>
              </a:buClr>
              <a:buNone/>
            </a:pPr>
            <a:r>
              <a:rPr lang="pt-BR" sz="3998" b="1" dirty="0">
                <a:solidFill>
                  <a:prstClr val="white"/>
                </a:solidFill>
                <a:latin typeface="Times New Roman"/>
              </a:rPr>
              <a:t>I – investidores profissionais; </a:t>
            </a:r>
          </a:p>
          <a:p>
            <a:pPr marL="0" indent="0" algn="just">
              <a:buClr>
                <a:prstClr val="white"/>
              </a:buClr>
              <a:buNone/>
            </a:pPr>
            <a:r>
              <a:rPr lang="pt-BR" sz="3998" b="1" dirty="0">
                <a:solidFill>
                  <a:prstClr val="white"/>
                </a:solidFill>
                <a:latin typeface="Times New Roman"/>
              </a:rPr>
              <a:t>II – pessoas naturais ou jurídicas que possuam investimentos financeiros em valor superior a R$ 1 milhão (...); </a:t>
            </a:r>
          </a:p>
          <a:p>
            <a:pPr marL="0" indent="0" algn="just">
              <a:buClr>
                <a:prstClr val="white"/>
              </a:buClr>
              <a:buNone/>
            </a:pPr>
            <a:r>
              <a:rPr lang="pt-BR" sz="3998" b="1" dirty="0">
                <a:solidFill>
                  <a:prstClr val="white"/>
                </a:solidFill>
                <a:latin typeface="Times New Roman"/>
              </a:rPr>
              <a:t>III – as pessoas naturais que tenham sido aprovadas em exames de qualificação técnica ou possuam certificações aprovadas pela CVM como requisitos para o registro de agentes autônomos de investimento, administradores de carteira, analistas e consultores de valores mobiliários, em relação a seus recursos próprios; e</a:t>
            </a:r>
          </a:p>
          <a:p>
            <a:pPr marL="0" indent="0" algn="just">
              <a:buClr>
                <a:prstClr val="white"/>
              </a:buClr>
              <a:buNone/>
            </a:pPr>
            <a:r>
              <a:rPr lang="pt-BR" sz="3998" b="1" dirty="0">
                <a:solidFill>
                  <a:prstClr val="white"/>
                </a:solidFill>
                <a:latin typeface="Times New Roman"/>
              </a:rPr>
              <a:t>IV – clubes de investimento, desde que tenham a carteira gerida por um ou mais cotistas, que sejam investidores qualificados.” </a:t>
            </a:r>
          </a:p>
          <a:p>
            <a:pPr marL="0" indent="0" algn="just">
              <a:buClr>
                <a:prstClr val="white"/>
              </a:buClr>
              <a:buNone/>
            </a:pPr>
            <a:r>
              <a:rPr lang="pt-BR" sz="3998" b="1" dirty="0">
                <a:solidFill>
                  <a:prstClr val="white"/>
                </a:solidFill>
                <a:latin typeface="Times New Roman"/>
              </a:rPr>
              <a:t> </a:t>
            </a:r>
          </a:p>
          <a:p>
            <a:pPr marL="0" indent="0" algn="just">
              <a:buClr>
                <a:prstClr val="white"/>
              </a:buClr>
              <a:buNone/>
            </a:pPr>
            <a:endParaRPr lang="pt-BR" sz="3998" b="1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726636" y="1"/>
            <a:ext cx="7941365" cy="723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INSTRUÇÃO CVM 554/2014: acrescentou os </a:t>
            </a:r>
            <a:r>
              <a:rPr lang="pt-BR" sz="2400" b="1" dirty="0" err="1">
                <a:solidFill>
                  <a:srgbClr val="FFFF00"/>
                </a:solidFill>
              </a:rPr>
              <a:t>arts</a:t>
            </a:r>
            <a:r>
              <a:rPr lang="pt-BR" sz="2400" b="1" dirty="0">
                <a:solidFill>
                  <a:srgbClr val="FFFF00"/>
                </a:solidFill>
              </a:rPr>
              <a:t>. 9º-A, 9º-B e 9º-C à ICVM 509, de 13/11/2013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83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524000" y="887106"/>
            <a:ext cx="9144000" cy="5970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524000" y="818875"/>
            <a:ext cx="914400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198" b="1" dirty="0">
                <a:solidFill>
                  <a:srgbClr val="FFFF00"/>
                </a:solidFill>
              </a:rPr>
              <a:t>‘CONTROLE’? ‘FISCALIZAÇÃO’? ‘SUPERVISÃO’? </a:t>
            </a:r>
          </a:p>
        </p:txBody>
      </p:sp>
      <p:sp>
        <p:nvSpPr>
          <p:cNvPr id="2" name="Triângulo isósceles 1"/>
          <p:cNvSpPr/>
          <p:nvPr/>
        </p:nvSpPr>
        <p:spPr>
          <a:xfrm>
            <a:off x="4028211" y="1108886"/>
            <a:ext cx="4653887" cy="5656996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61809867"/>
              </p:ext>
            </p:extLst>
          </p:nvPr>
        </p:nvGraphicFramePr>
        <p:xfrm>
          <a:off x="2510975" y="1214654"/>
          <a:ext cx="7625807" cy="564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riângulo isósceles 2"/>
          <p:cNvSpPr/>
          <p:nvPr/>
        </p:nvSpPr>
        <p:spPr>
          <a:xfrm>
            <a:off x="5413833" y="2975433"/>
            <a:ext cx="1901369" cy="28359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RPPS</a:t>
            </a:r>
          </a:p>
        </p:txBody>
      </p:sp>
    </p:spTree>
    <p:extLst>
      <p:ext uri="{BB962C8B-B14F-4D97-AF65-F5344CB8AC3E}">
        <p14:creationId xmlns:p14="http://schemas.microsoft.com/office/powerpoint/2010/main" val="27642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707569"/>
            <a:ext cx="9144000" cy="6134669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Art. 9º-C  da ICVM 539 INCLUÍDO PELA ICVM 554:</a:t>
            </a:r>
          </a:p>
          <a:p>
            <a:pPr marL="0" indent="0">
              <a:buNone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Os RPPS são considerados investidores profissionais ou investidores qualificados apenas se reconhecidos como tais conforme regulamentação específica do MPS. </a:t>
            </a:r>
          </a:p>
        </p:txBody>
      </p:sp>
    </p:spTree>
    <p:extLst>
      <p:ext uri="{BB962C8B-B14F-4D97-AF65-F5344CB8AC3E}">
        <p14:creationId xmlns:p14="http://schemas.microsoft.com/office/powerpoint/2010/main" val="41355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723332"/>
            <a:ext cx="9144000" cy="6134669"/>
          </a:xfrm>
          <a:solidFill>
            <a:schemeClr val="bg2">
              <a:lumMod val="50000"/>
            </a:schemeClr>
          </a:solidFill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pt-BR" sz="3998" b="1" dirty="0">
                <a:solidFill>
                  <a:srgbClr val="FFFF00"/>
                </a:solidFill>
                <a:latin typeface="Times New Roman"/>
              </a:rPr>
              <a:t>INSTRUÇÃO CVM Nº 555: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Art. 124 e 128: É permitida a permanência e a realização de novas aplicações em fundos para investidores qualificados/profissionais, de cotistas que não se enquadrem nos requisitos previstos em norma específica, desde que tais cotistas tenham ingressado em concordância com os critérios de admissão anteriormente vigentes.</a:t>
            </a:r>
          </a:p>
        </p:txBody>
      </p:sp>
    </p:spTree>
    <p:extLst>
      <p:ext uri="{BB962C8B-B14F-4D97-AF65-F5344CB8AC3E}">
        <p14:creationId xmlns:p14="http://schemas.microsoft.com/office/powerpoint/2010/main" val="29122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739099"/>
            <a:ext cx="9144000" cy="6134669"/>
          </a:xfrm>
          <a:solidFill>
            <a:schemeClr val="bg2">
              <a:lumMod val="50000"/>
            </a:schemeClr>
          </a:solidFill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t-BR" sz="3998" b="1" dirty="0">
                <a:solidFill>
                  <a:srgbClr val="FFFF00"/>
                </a:solidFill>
                <a:latin typeface="Times New Roman"/>
              </a:rPr>
              <a:t>INSTRUÇÃO CVM Nº 555: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Os limites de concentração por modalidades de investimento (em regra 20% do PL do fundo por ativo financeiro (tais como FIDC, FII, CRI) são computados em dobro nos fundos de investimento destinados a investidores qualificados.</a:t>
            </a:r>
          </a:p>
        </p:txBody>
      </p:sp>
    </p:spTree>
    <p:extLst>
      <p:ext uri="{BB962C8B-B14F-4D97-AF65-F5344CB8AC3E}">
        <p14:creationId xmlns:p14="http://schemas.microsoft.com/office/powerpoint/2010/main" val="3964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723332"/>
            <a:ext cx="9144000" cy="6134669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pt-BR" sz="3998" b="1" dirty="0">
              <a:solidFill>
                <a:schemeClr val="tx1"/>
              </a:solidFill>
              <a:latin typeface="Times New Roman"/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lipse 1"/>
          <p:cNvSpPr/>
          <p:nvPr/>
        </p:nvSpPr>
        <p:spPr>
          <a:xfrm>
            <a:off x="2564526" y="2"/>
            <a:ext cx="7110250" cy="772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Instrução CVM nº 555/2014 – Invest. Qualificados</a:t>
            </a:r>
          </a:p>
        </p:txBody>
      </p:sp>
    </p:spTree>
    <p:extLst>
      <p:ext uri="{BB962C8B-B14F-4D97-AF65-F5344CB8AC3E}">
        <p14:creationId xmlns:p14="http://schemas.microsoft.com/office/powerpoint/2010/main" val="26325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5" y="685802"/>
            <a:ext cx="9143999" cy="6172198"/>
          </a:xfrm>
          <a:solidFill>
            <a:schemeClr val="accent1">
              <a:lumMod val="75000"/>
            </a:schemeClr>
          </a:solidFill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pt-BR" sz="3000" b="1" dirty="0">
                <a:solidFill>
                  <a:srgbClr val="FFFF00"/>
                </a:solidFill>
              </a:rPr>
              <a:t>INVESTIDORES QUALIFICADOS X RESOLUÇÃO CMN:</a:t>
            </a:r>
          </a:p>
          <a:p>
            <a:pPr lvl="0">
              <a:buFont typeface="Wingdings" pitchFamily="2" charset="2"/>
              <a:buChar char="ü"/>
            </a:pPr>
            <a:r>
              <a:rPr lang="pt-BR" sz="3000" b="1" dirty="0">
                <a:solidFill>
                  <a:schemeClr val="tx1"/>
                </a:solidFill>
              </a:rPr>
              <a:t>INSTRUÇÃO CVM Nº 209/94. Fundos Mútuos de Investimento em Empresas Emergentes;</a:t>
            </a:r>
          </a:p>
          <a:p>
            <a:pPr lvl="0">
              <a:buFont typeface="Wingdings" pitchFamily="2" charset="2"/>
              <a:buChar char="ü"/>
            </a:pPr>
            <a:r>
              <a:rPr lang="pt-BR" sz="3000" b="1" dirty="0">
                <a:solidFill>
                  <a:schemeClr val="tx1"/>
                </a:solidFill>
              </a:rPr>
              <a:t>INSTRUÇÃO CVM Nº 332/00.  Certificado de depósito de valores mobiliários - </a:t>
            </a:r>
            <a:r>
              <a:rPr lang="pt-BR" sz="3000" b="1" dirty="0" err="1">
                <a:solidFill>
                  <a:schemeClr val="tx1"/>
                </a:solidFill>
              </a:rPr>
              <a:t>BDRs</a:t>
            </a:r>
            <a:r>
              <a:rPr lang="pt-BR" sz="3000" b="1" dirty="0">
                <a:solidFill>
                  <a:schemeClr val="tx1"/>
                </a:solidFill>
              </a:rPr>
              <a:t> Nível I com lastro em valores mobiliários de emissão de companhias abertas com sede no exterior;</a:t>
            </a:r>
          </a:p>
          <a:p>
            <a:pPr lvl="0">
              <a:buFont typeface="Wingdings" pitchFamily="2" charset="2"/>
              <a:buChar char="ü"/>
            </a:pPr>
            <a:r>
              <a:rPr lang="pt-BR" sz="3000" b="1" dirty="0">
                <a:solidFill>
                  <a:schemeClr val="tx1"/>
                </a:solidFill>
              </a:rPr>
              <a:t>INSTRUÇÃO CVM Nº 356/01. FIDC. </a:t>
            </a:r>
          </a:p>
          <a:p>
            <a:pPr>
              <a:buFont typeface="Wingdings" pitchFamily="2" charset="2"/>
              <a:buChar char="ü"/>
            </a:pPr>
            <a:r>
              <a:rPr lang="pt-BR" sz="3199" b="1" dirty="0">
                <a:solidFill>
                  <a:schemeClr val="tx1"/>
                </a:solidFill>
              </a:rPr>
              <a:t>INSTRUÇÃO CVM Nº 399/03. FIDC no âmbito do Programa de Incentivo à Implementação de Projetos de Interesse Social – FIDC-PIPS;</a:t>
            </a:r>
          </a:p>
          <a:p>
            <a:pPr lvl="0">
              <a:buFont typeface="Wingdings" pitchFamily="2" charset="2"/>
              <a:buChar char="ü"/>
            </a:pPr>
            <a:endParaRPr lang="pt-BR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5" y="685802"/>
            <a:ext cx="9143999" cy="6172198"/>
          </a:xfrm>
          <a:solidFill>
            <a:schemeClr val="accent1">
              <a:lumMod val="75000"/>
            </a:schemeClr>
          </a:solidFill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pt-BR" sz="3199" b="1" dirty="0">
                <a:solidFill>
                  <a:srgbClr val="FFFF00"/>
                </a:solidFill>
              </a:rPr>
              <a:t>INVESTIDORES QUALIFICADOS X RESOLUÇÃO CMN:</a:t>
            </a:r>
          </a:p>
          <a:p>
            <a:pPr lvl="0">
              <a:buFont typeface="Wingdings" pitchFamily="2" charset="2"/>
              <a:buChar char="ü"/>
            </a:pPr>
            <a:r>
              <a:rPr lang="pt-BR" sz="2600" b="1" dirty="0">
                <a:solidFill>
                  <a:schemeClr val="tx1"/>
                </a:solidFill>
              </a:rPr>
              <a:t>INSTRUÇÃO CVM Nº 391/03. Fundo de Investimento em Participações.</a:t>
            </a:r>
          </a:p>
          <a:p>
            <a:pPr>
              <a:buFont typeface="Wingdings" pitchFamily="2" charset="2"/>
              <a:buChar char="ü"/>
            </a:pPr>
            <a:r>
              <a:rPr lang="pt-BR" sz="2600" b="1" dirty="0">
                <a:solidFill>
                  <a:schemeClr val="tx1"/>
                </a:solidFill>
              </a:rPr>
              <a:t>INSTRUÇÃO CVM Nº 461/07. As negociações com valores mobiliários por meio dos sistemas de negociação em bolsa estrangeira que desejar instalar no Brasil;</a:t>
            </a:r>
          </a:p>
          <a:p>
            <a:pPr>
              <a:buFont typeface="Wingdings" pitchFamily="2" charset="2"/>
              <a:buChar char="ü"/>
            </a:pPr>
            <a:r>
              <a:rPr lang="pt-BR" sz="2600" b="1" dirty="0">
                <a:solidFill>
                  <a:schemeClr val="tx1"/>
                </a:solidFill>
              </a:rPr>
              <a:t>INSTRUÇÃO CVM Nº 472/08. Podem ser constituídos Fundos de Investimento Imobiliários destinados a investidores qualificados.</a:t>
            </a:r>
          </a:p>
          <a:p>
            <a:pPr>
              <a:buFont typeface="Wingdings" pitchFamily="2" charset="2"/>
              <a:buChar char="ü"/>
            </a:pPr>
            <a:r>
              <a:rPr lang="pt-BR" sz="2800" b="1" dirty="0">
                <a:solidFill>
                  <a:schemeClr val="tx1"/>
                </a:solidFill>
              </a:rPr>
              <a:t>INSTRUÇÃO CVM Nº 414/04. Certificado de Recebíveis Imobiliários - CRI: não aplicação do regime fiduciário da Lei nº 9.514/97; certidão da averbação ou do registro do Termo de Securitização de Créditos apresentada à CVM após o início da distribuição; Desobriga relatório de agência classificadora de risco ou sua atualização;</a:t>
            </a:r>
          </a:p>
          <a:p>
            <a:pPr>
              <a:buFont typeface="Wingdings" pitchFamily="2" charset="2"/>
              <a:buChar char="ü"/>
            </a:pPr>
            <a:endParaRPr lang="pt-BR" sz="2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pt-B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b="1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pt-BR" b="1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723332"/>
            <a:ext cx="9144000" cy="6134669"/>
          </a:xfrm>
          <a:solidFill>
            <a:schemeClr val="accent1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Não observância das limitações de modalidades de ativo financeiro e os limites de concentração  por emissor.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Aplicação de forma ilimitada no exterior.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Deixa de ser obrigatório: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pt-BR" sz="3800" b="1" dirty="0">
                <a:solidFill>
                  <a:schemeClr val="tx1"/>
                </a:solidFill>
                <a:latin typeface="Times New Roman"/>
              </a:rPr>
              <a:t>calcular e divulgar o valor da cota e do patrimônio líquido do fundo aberto.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 disponibilizar aos cotistas extratos mensais de contas, as informações do fundo, inclusive, a composição da carteira, a demonstração de desempenho do fundo.</a:t>
            </a:r>
          </a:p>
          <a:p>
            <a:pPr marL="361907" lvl="1" indent="-361907">
              <a:lnSpc>
                <a:spcPct val="120000"/>
              </a:lnSpc>
              <a:buFont typeface="Wingdings" pitchFamily="2" charset="2"/>
              <a:buChar char="q"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Podem aplicar em qualquer fundo de investimento, inclusive fundo ‘exclusivo’.</a:t>
            </a:r>
          </a:p>
        </p:txBody>
      </p:sp>
      <p:sp>
        <p:nvSpPr>
          <p:cNvPr id="2" name="Elipse 1"/>
          <p:cNvSpPr/>
          <p:nvPr/>
        </p:nvSpPr>
        <p:spPr>
          <a:xfrm>
            <a:off x="1886611" y="2"/>
            <a:ext cx="8655269" cy="772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rgbClr val="FFFF00"/>
                </a:solidFill>
              </a:rPr>
              <a:t>Instrução CVM nº 555/2014 – </a:t>
            </a:r>
            <a:r>
              <a:rPr lang="pt-BR" sz="3000" b="1" dirty="0">
                <a:solidFill>
                  <a:srgbClr val="FF0000"/>
                </a:solidFill>
              </a:rPr>
              <a:t>Investidores Profissionais</a:t>
            </a:r>
          </a:p>
        </p:txBody>
      </p:sp>
    </p:spTree>
    <p:extLst>
      <p:ext uri="{BB962C8B-B14F-4D97-AF65-F5344CB8AC3E}">
        <p14:creationId xmlns:p14="http://schemas.microsoft.com/office/powerpoint/2010/main" val="41623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5" y="685802"/>
            <a:ext cx="9143999" cy="6172198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3000" b="1" dirty="0">
                <a:solidFill>
                  <a:srgbClr val="FF0000"/>
                </a:solidFill>
              </a:rPr>
              <a:t>INVESTIDORES PROFISSIONAIS X RESOLUÇÃO CMN:</a:t>
            </a:r>
          </a:p>
          <a:p>
            <a:pPr>
              <a:buFont typeface="Wingdings" pitchFamily="2" charset="2"/>
              <a:buChar char="ü"/>
            </a:pPr>
            <a:r>
              <a:rPr lang="pt-BR" b="1" dirty="0">
                <a:solidFill>
                  <a:schemeClr val="tx1"/>
                </a:solidFill>
              </a:rPr>
              <a:t>INSTRUÇÃO CVM Nº 414/04. Os créditos imobiliários que lastreiam a emissão de CRI poderão exceder o limite máximo de 20%;</a:t>
            </a:r>
          </a:p>
          <a:p>
            <a:pPr>
              <a:buFont typeface="Wingdings" pitchFamily="2" charset="2"/>
              <a:buChar char="ü"/>
            </a:pPr>
            <a:r>
              <a:rPr lang="pt-BR" b="1" dirty="0">
                <a:solidFill>
                  <a:schemeClr val="tx1"/>
                </a:solidFill>
              </a:rPr>
              <a:t>INSTRUÇÃO CVM Nº 444/06. FIDC não padronizado;</a:t>
            </a:r>
          </a:p>
          <a:p>
            <a:pPr>
              <a:buFont typeface="Wingdings" pitchFamily="2" charset="2"/>
              <a:buChar char="ü"/>
            </a:pPr>
            <a:r>
              <a:rPr lang="pt-BR" b="1" dirty="0">
                <a:solidFill>
                  <a:schemeClr val="tx1"/>
                </a:solidFill>
              </a:rPr>
              <a:t>INSTRUÇÃO CVM Nº 356/01. FIDC. poderá adquirir direitos creditórios, e outros ativos de um mesmo devedor, ou de coobrigação de uma mesma pessoa ou entidade, acima do limite de 20% de seu PL.</a:t>
            </a:r>
          </a:p>
          <a:p>
            <a:pPr lvl="0">
              <a:buFont typeface="Wingdings" pitchFamily="2" charset="2"/>
              <a:buChar char="ü"/>
            </a:pPr>
            <a:r>
              <a:rPr lang="pt-BR" b="1" dirty="0">
                <a:solidFill>
                  <a:schemeClr val="tx1"/>
                </a:solidFill>
              </a:rPr>
              <a:t>Instrução CVM nº 155/91: Art. 4º  As notas promissórias</a:t>
            </a:r>
          </a:p>
          <a:p>
            <a:pPr>
              <a:buFont typeface="Wingdings" pitchFamily="2" charset="2"/>
              <a:buChar char="ü"/>
            </a:pPr>
            <a:r>
              <a:rPr lang="pt-BR" b="1" dirty="0">
                <a:solidFill>
                  <a:schemeClr val="tx1"/>
                </a:solidFill>
              </a:rPr>
              <a:t>INSTRUÇÃO CVM Nº 476/09. As ofertas públicas de notas comerciais, cédulas de crédito bancário não originadas por bancos, debêntures não-conversíveis ou não-permutáveis por ações, cotas de fundos de investimento fechados, e certificados de recebíveis imobiliários ou do agronegócio, distribuídas com </a:t>
            </a:r>
            <a:r>
              <a:rPr lang="pt-BR" b="1" dirty="0">
                <a:solidFill>
                  <a:srgbClr val="FF0000"/>
                </a:solidFill>
              </a:rPr>
              <a:t>esforços restritos </a:t>
            </a:r>
            <a:r>
              <a:rPr lang="pt-BR" b="1" dirty="0">
                <a:solidFill>
                  <a:schemeClr val="tx1"/>
                </a:solidFill>
              </a:rPr>
              <a:t>deverão ser destinadas exclusivamente a investidores profissionais;</a:t>
            </a:r>
          </a:p>
          <a:p>
            <a:pPr>
              <a:buFont typeface="Wingdings" pitchFamily="2" charset="2"/>
              <a:buChar char="ü"/>
            </a:pPr>
            <a:endParaRPr lang="pt-BR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pt-BR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pt-BR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5" y="685802"/>
            <a:ext cx="9143999" cy="6172198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2600" b="1" dirty="0">
                <a:solidFill>
                  <a:srgbClr val="FFFF00"/>
                </a:solidFill>
              </a:rPr>
              <a:t>VIGÊNCIA ICVM 554 E 555:</a:t>
            </a:r>
          </a:p>
          <a:p>
            <a:pPr marL="0" indent="0">
              <a:buNone/>
            </a:pPr>
            <a:r>
              <a:rPr lang="pt-BR" sz="2600" b="1" dirty="0">
                <a:solidFill>
                  <a:srgbClr val="FFFF00"/>
                </a:solidFill>
              </a:rPr>
              <a:t>INSTRUÇÃO CVM 564, de 11 de junho de 2015:</a:t>
            </a:r>
          </a:p>
          <a:p>
            <a:pPr>
              <a:buFont typeface="Wingdings" pitchFamily="2" charset="2"/>
              <a:buChar char="ü"/>
            </a:pPr>
            <a:r>
              <a:rPr lang="pt-BR" b="1" dirty="0" err="1">
                <a:solidFill>
                  <a:schemeClr val="tx1"/>
                </a:solidFill>
              </a:rPr>
              <a:t>Arts</a:t>
            </a:r>
            <a:r>
              <a:rPr lang="pt-BR" b="1" dirty="0">
                <a:solidFill>
                  <a:schemeClr val="tx1"/>
                </a:solidFill>
              </a:rPr>
              <a:t>. 150 e 157 da ICVM nº 555: entram em vigor em 1/10/2015 e os FI em funcionamento terão prazo até 30/06/2016 para se adaptarem a esta instrução;</a:t>
            </a:r>
          </a:p>
          <a:p>
            <a:pPr>
              <a:buFont typeface="Wingdings" pitchFamily="2" charset="2"/>
              <a:buChar char="ü"/>
            </a:pPr>
            <a:r>
              <a:rPr lang="pt-BR" b="1" dirty="0">
                <a:solidFill>
                  <a:schemeClr val="tx1"/>
                </a:solidFill>
              </a:rPr>
              <a:t>Art. 2º da ICVM nº 564: Art. 18 da ICVM nº 554 que trata da vigência dos </a:t>
            </a:r>
            <a:r>
              <a:rPr lang="pt-BR" b="1" dirty="0" err="1">
                <a:solidFill>
                  <a:schemeClr val="tx1"/>
                </a:solidFill>
              </a:rPr>
              <a:t>arts</a:t>
            </a:r>
            <a:r>
              <a:rPr lang="pt-BR" b="1" dirty="0">
                <a:solidFill>
                  <a:schemeClr val="tx1"/>
                </a:solidFill>
              </a:rPr>
              <a:t>. 1º a 16 da ICVM 539/13 (dever de verificação da adequação dos produtos, serviços e operações ao perfil do cliente) alterado de 01/07/2015 para 1/10/2015 , contudo, diz que o art. 17 da ICVM 554 entra em vigor na data da sua publicação; </a:t>
            </a:r>
          </a:p>
          <a:p>
            <a:pPr>
              <a:buFont typeface="Wingdings" pitchFamily="2" charset="2"/>
              <a:buChar char="ü"/>
            </a:pPr>
            <a:r>
              <a:rPr lang="pt-BR" b="1" dirty="0">
                <a:solidFill>
                  <a:schemeClr val="tx1"/>
                </a:solidFill>
              </a:rPr>
              <a:t>Art. 17 da ICVM nº 554: “Art. 17.  O art. 13 da ICVM nº 539/13, passa a vigorar com a seguinte redação: “Art. 13.  Esta Instrução entra em vigor em 1º de julho de 2015.” </a:t>
            </a:r>
          </a:p>
          <a:p>
            <a:pPr>
              <a:buFont typeface="Wingdings" pitchFamily="2" charset="2"/>
              <a:buChar char="ü"/>
            </a:pPr>
            <a:endParaRPr lang="pt-BR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pt-BR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pt-BR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pt-BR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5" y="685802"/>
            <a:ext cx="9143999" cy="6172198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2600" b="1" dirty="0">
                <a:solidFill>
                  <a:srgbClr val="FFFF00"/>
                </a:solidFill>
              </a:rPr>
              <a:t>INSTRUÇÃO CVM 564, de 11 de junho de 2015:</a:t>
            </a:r>
          </a:p>
          <a:p>
            <a:pPr>
              <a:buFont typeface="Wingdings" pitchFamily="2" charset="2"/>
              <a:buChar char="ü"/>
            </a:pPr>
            <a:r>
              <a:rPr lang="pt-BR" b="1" dirty="0">
                <a:solidFill>
                  <a:schemeClr val="tx1"/>
                </a:solidFill>
              </a:rPr>
              <a:t>Art. 3º: Entre 01/07/2015 e 30/09/2015, a obrigatoriedade de verificar a adequação dos produtos, serviços ou operações ao perfil do cliente não se aplica: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</a:rPr>
              <a:t>	..........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</a:rPr>
              <a:t>     VI – for RPPS, </a:t>
            </a:r>
            <a:r>
              <a:rPr lang="pt-BR" b="1" u="sng" dirty="0">
                <a:solidFill>
                  <a:srgbClr val="FF0000"/>
                </a:solidFill>
              </a:rPr>
              <a:t>desde</a:t>
            </a:r>
            <a:r>
              <a:rPr lang="pt-BR" b="1" dirty="0">
                <a:solidFill>
                  <a:schemeClr val="tx1"/>
                </a:solidFill>
              </a:rPr>
              <a:t> que reconhecido como investidor 	qualificado conforme regulamentação específica do 	MPS.</a:t>
            </a:r>
          </a:p>
          <a:p>
            <a:pPr>
              <a:buFont typeface="Wingdings" pitchFamily="2" charset="2"/>
              <a:buChar char="ü"/>
            </a:pPr>
            <a:endParaRPr lang="pt-BR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pt-BR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pt-BR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4" y="0"/>
            <a:ext cx="9144001" cy="6858000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Elaboração: </a:t>
            </a:r>
            <a:r>
              <a:rPr lang="pt-B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ipea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maio/2015</a:t>
            </a:r>
          </a:p>
        </p:txBody>
      </p:sp>
      <p:sp>
        <p:nvSpPr>
          <p:cNvPr id="4" name="Espaço Reservado para Texto 2"/>
          <p:cNvSpPr>
            <a:spLocks noGrp="1"/>
          </p:cNvSpPr>
          <p:nvPr/>
        </p:nvSpPr>
        <p:spPr>
          <a:xfrm>
            <a:off x="1524000" y="4878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lIns="91426" tIns="91426" rIns="91426" bIns="91426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indent="-342858">
              <a:spcBef>
                <a:spcPts val="0"/>
              </a:spcBef>
              <a:buSzPct val="100000"/>
              <a:buFont typeface="Domine"/>
              <a:buChar char="•"/>
            </a:pPr>
            <a:r>
              <a:rPr lang="pt-BR" sz="4999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e"/>
                <a:ea typeface="Domine"/>
                <a:cs typeface="Domine"/>
                <a:sym typeface="Domine"/>
              </a:rPr>
              <a:t>ONDE ESTAMOS?</a:t>
            </a:r>
          </a:p>
          <a:p>
            <a:endParaRPr lang="pt-BR" sz="2400" dirty="0">
              <a:solidFill>
                <a:schemeClr val="tx1"/>
              </a:solidFill>
              <a:latin typeface="Domine"/>
            </a:endParaRPr>
          </a:p>
        </p:txBody>
      </p:sp>
      <p:pic>
        <p:nvPicPr>
          <p:cNvPr id="5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717" y="972458"/>
            <a:ext cx="8752114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9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707569"/>
            <a:ext cx="9144000" cy="6134669"/>
          </a:xfrm>
          <a:solidFill>
            <a:schemeClr val="bg2">
              <a:lumMod val="75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NOVO ART. 6º-A PORTARIA MPS 519/2011</a:t>
            </a:r>
          </a:p>
          <a:p>
            <a:pPr marL="0" indent="0" algn="ctr">
              <a:buNone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INVESTIDOR QUALIFICADO: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rgbClr val="FFFF00"/>
                </a:solidFill>
                <a:latin typeface="Times New Roman"/>
              </a:rPr>
              <a:t>CRP vigente na data de alocação;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rgbClr val="FFFF00"/>
                </a:solidFill>
                <a:latin typeface="Times New Roman"/>
              </a:rPr>
              <a:t>Total de recursos informados no DAIR do bimestre anterior acima de R$ 40 milhões;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rgbClr val="FFFF00"/>
                </a:solidFill>
                <a:latin typeface="Times New Roman"/>
              </a:rPr>
              <a:t>Funcionamento comitê investimentos;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rgbClr val="FFFF00"/>
                </a:solidFill>
                <a:latin typeface="Times New Roman"/>
              </a:rPr>
              <a:t>Tenha aderido e obtenha certificação no Pró-Gestão</a:t>
            </a:r>
          </a:p>
        </p:txBody>
      </p:sp>
    </p:spTree>
    <p:extLst>
      <p:ext uri="{BB962C8B-B14F-4D97-AF65-F5344CB8AC3E}">
        <p14:creationId xmlns:p14="http://schemas.microsoft.com/office/powerpoint/2010/main" val="24247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707569"/>
            <a:ext cx="9144000" cy="6134669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NOVO ART. 6º-A PORTARIA MPS 519/2011</a:t>
            </a:r>
          </a:p>
          <a:p>
            <a:pPr marL="0" indent="0" algn="ctr">
              <a:buNone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INVESTIDOR QUALIFICADO: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rgbClr val="FFFF00"/>
                </a:solidFill>
                <a:latin typeface="Times New Roman"/>
              </a:rPr>
              <a:t>Certificação ao Pró-Gestão RPPS exigida a partir de 1/1/2017, reduzindo-se a partir daí o montante de recursos para R$ 10 milhões </a:t>
            </a:r>
          </a:p>
        </p:txBody>
      </p:sp>
    </p:spTree>
    <p:extLst>
      <p:ext uri="{BB962C8B-B14F-4D97-AF65-F5344CB8AC3E}">
        <p14:creationId xmlns:p14="http://schemas.microsoft.com/office/powerpoint/2010/main" val="25822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707569"/>
            <a:ext cx="9144000" cy="6134669"/>
          </a:xfrm>
          <a:solidFill>
            <a:schemeClr val="bg2">
              <a:lumMod val="75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NOVO ART. 6º-B PORTARIA MPS 519/11</a:t>
            </a:r>
          </a:p>
          <a:p>
            <a:pPr marL="0" indent="0" algn="ctr">
              <a:buNone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INVESTIDOR PROFISSIONAL: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rgbClr val="FFFF00"/>
                </a:solidFill>
                <a:latin typeface="Times New Roman"/>
              </a:rPr>
              <a:t>CRP vigente na data de alocação;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rgbClr val="FFFF00"/>
                </a:solidFill>
                <a:latin typeface="Times New Roman"/>
              </a:rPr>
              <a:t>Total de recursos informados no DAIR do bimestre anterior acima de R$ 1 bilhão;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rgbClr val="FFFF00"/>
                </a:solidFill>
                <a:latin typeface="Times New Roman"/>
              </a:rPr>
              <a:t>Funcionamento comitê investimentos;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rgbClr val="FFFF00"/>
                </a:solidFill>
                <a:latin typeface="Times New Roman"/>
              </a:rPr>
              <a:t>Tenha aderido e obtenha certificação IV no Pró-Gestão</a:t>
            </a:r>
          </a:p>
        </p:txBody>
      </p:sp>
    </p:spTree>
    <p:extLst>
      <p:ext uri="{BB962C8B-B14F-4D97-AF65-F5344CB8AC3E}">
        <p14:creationId xmlns:p14="http://schemas.microsoft.com/office/powerpoint/2010/main" val="25764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707569"/>
            <a:ext cx="9144000" cy="6134669"/>
          </a:xfrm>
          <a:solidFill>
            <a:schemeClr val="bg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NOVO ART. 6º-C PORTARIA MPS 519/11</a:t>
            </a:r>
          </a:p>
          <a:p>
            <a:pPr marL="0" indent="0" algn="ctr">
              <a:buNone/>
            </a:pPr>
            <a:endParaRPr lang="pt-BR" sz="3998" b="1" dirty="0">
              <a:solidFill>
                <a:schemeClr val="tx1"/>
              </a:solidFill>
              <a:latin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rgbClr val="FFFF00"/>
                </a:solidFill>
                <a:latin typeface="Times New Roman"/>
              </a:rPr>
              <a:t>Classificação como investidor qualificado ou profissional não exime o RPPS de adotar melhores práticas de mercado e cumprir condições e limites resolução CMN;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rgbClr val="FFFF00"/>
                </a:solidFill>
                <a:latin typeface="Times New Roman"/>
              </a:rPr>
              <a:t>Pode ser suspensa mediante processo administrativo;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rgbClr val="FFFF00"/>
                </a:solidFill>
                <a:latin typeface="Times New Roman"/>
              </a:rPr>
              <a:t>Para ser reavida: comprovar adequação e medidas para apuração de responsabilidades 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rgbClr val="FFFF00"/>
                </a:solidFill>
                <a:latin typeface="Times New Roman"/>
              </a:rPr>
              <a:t>Impede novas alocações ou subscrições em FI que exijam qualificação</a:t>
            </a:r>
          </a:p>
        </p:txBody>
      </p:sp>
    </p:spTree>
    <p:extLst>
      <p:ext uri="{BB962C8B-B14F-4D97-AF65-F5344CB8AC3E}">
        <p14:creationId xmlns:p14="http://schemas.microsoft.com/office/powerpoint/2010/main" val="24135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524000" y="0"/>
            <a:ext cx="4572000" cy="6858000"/>
          </a:xfrm>
          <a:solidFill>
            <a:schemeClr val="accent3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endParaRPr lang="pt-BR" sz="25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pt-BR" sz="2500" b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pt-BR" sz="3000" b="1" dirty="0">
                <a:solidFill>
                  <a:srgbClr val="FFFF00"/>
                </a:solidFill>
              </a:rPr>
              <a:t>Comprovação:</a:t>
            </a:r>
          </a:p>
          <a:p>
            <a:pPr marL="0" indent="0">
              <a:buNone/>
              <a:defRPr/>
            </a:pPr>
            <a:r>
              <a:rPr lang="pt-BR" sz="2500" b="1" dirty="0">
                <a:solidFill>
                  <a:schemeClr val="tx1"/>
                </a:solidFill>
              </a:rPr>
              <a:t>Em www.mps.gov.br: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t-BR" sz="2500" b="1" dirty="0">
                <a:solidFill>
                  <a:schemeClr val="tx1"/>
                </a:solidFill>
              </a:rPr>
              <a:t>CRP;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t-BR" sz="2500" b="1" dirty="0">
                <a:solidFill>
                  <a:schemeClr val="tx1"/>
                </a:solidFill>
              </a:rPr>
              <a:t>DAIR consulta pública;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t-BR" sz="2500" b="1" dirty="0">
                <a:solidFill>
                  <a:schemeClr val="tx1"/>
                </a:solidFill>
              </a:rPr>
              <a:t>Informações sobre comitê de investimentos;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t-BR" sz="2500" b="1" dirty="0">
                <a:solidFill>
                  <a:schemeClr val="tx1"/>
                </a:solidFill>
              </a:rPr>
              <a:t>Lista dos RPPS suspensos</a:t>
            </a:r>
            <a:endParaRPr lang="pt-BR" sz="2299" b="1" dirty="0">
              <a:solidFill>
                <a:schemeClr val="tx1"/>
              </a:solidFill>
            </a:endParaRPr>
          </a:p>
          <a:p>
            <a:pPr lvl="1" eaLnBrk="1" hangingPunct="1">
              <a:buFont typeface="Wingdings" pitchFamily="2" charset="2"/>
              <a:buChar char="Ø"/>
              <a:defRPr/>
            </a:pPr>
            <a:endParaRPr lang="pt-BR" sz="2299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096000" y="0"/>
            <a:ext cx="4572000" cy="6858000"/>
          </a:xfrm>
          <a:solidFill>
            <a:schemeClr val="accent3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pt-BR" sz="3000" b="1" dirty="0">
                <a:solidFill>
                  <a:srgbClr val="FFFF00"/>
                </a:solidFill>
              </a:rPr>
              <a:t>Informações do comitê de investimentos:</a:t>
            </a:r>
          </a:p>
          <a:p>
            <a:pPr marL="0" indent="0">
              <a:buNone/>
              <a:defRPr/>
            </a:pPr>
            <a:r>
              <a:rPr lang="pt-BR" sz="3000" b="1" dirty="0">
                <a:solidFill>
                  <a:schemeClr val="tx1"/>
                </a:solidFill>
              </a:rPr>
              <a:t>Formulário digitalizado enviado via e-mail, identificando: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3000" b="1" dirty="0">
                <a:solidFill>
                  <a:schemeClr val="tx1"/>
                </a:solidFill>
              </a:rPr>
              <a:t>Dados pessoais dos membros, ato de designação, certificação, vínculo;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3000" b="1" dirty="0">
                <a:solidFill>
                  <a:schemeClr val="tx1"/>
                </a:solidFill>
              </a:rPr>
              <a:t>Base legal do comitê;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3000" b="1" dirty="0">
                <a:solidFill>
                  <a:schemeClr val="tx1"/>
                </a:solidFill>
              </a:rPr>
              <a:t>Realização de reuniões</a:t>
            </a:r>
            <a:endParaRPr lang="pt-BR" sz="25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pt-BR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1"/>
            <a:ext cx="9144000" cy="6842234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Racionalização do Credenciamento </a:t>
            </a:r>
          </a:p>
          <a:p>
            <a:pPr marL="0" indent="0" algn="ctr">
              <a:buNone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(Art. 6º-E Portaria 519/11):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rgbClr val="FFFF00"/>
                </a:solidFill>
                <a:latin typeface="Times New Roman"/>
              </a:rPr>
              <a:t>Análise das informações relativas à instituição credenciada e dos requisitos mínimos no formulário “Termo de Análise do Credenciamento”;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rgbClr val="FFFF00"/>
                </a:solidFill>
                <a:latin typeface="Times New Roman"/>
              </a:rPr>
              <a:t>Decisão final no formulário “Atestado de Credenciamento”;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rgbClr val="FFFF00"/>
                </a:solidFill>
                <a:latin typeface="Times New Roman"/>
              </a:rPr>
              <a:t>Não exime a necessidade de observância dos requisitos e de solicitação de itens de verificação adicionais considerando o risco da alocação;</a:t>
            </a:r>
          </a:p>
        </p:txBody>
      </p:sp>
    </p:spTree>
    <p:extLst>
      <p:ext uri="{BB962C8B-B14F-4D97-AF65-F5344CB8AC3E}">
        <p14:creationId xmlns:p14="http://schemas.microsoft.com/office/powerpoint/2010/main" val="2232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707569"/>
            <a:ext cx="9144000" cy="6134669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Racionalização do Credenciamento </a:t>
            </a:r>
          </a:p>
          <a:p>
            <a:pPr marL="0" indent="0" algn="ctr">
              <a:buNone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(Art. 6º-E Portaria 519/11):</a:t>
            </a:r>
          </a:p>
          <a:p>
            <a:pPr>
              <a:buFont typeface="Wingdings" pitchFamily="2" charset="2"/>
              <a:buChar char="ü"/>
            </a:pPr>
            <a:r>
              <a:rPr lang="pt-BR" sz="3998" b="1" dirty="0">
                <a:solidFill>
                  <a:srgbClr val="FFFF00"/>
                </a:solidFill>
                <a:latin typeface="Times New Roman"/>
              </a:rPr>
              <a:t>Os documentos com data de emissão e validade, disponibilizados pela instituição credenciada em página de livre acesso na internet, poderão ser mantidos pelo RPPS por meio de arquivos em meio digital, que deverão ser apresentados à SPPS e aos demais órgãos de controle e fiscalização, internos ou externos, sempre que solicitados.</a:t>
            </a:r>
          </a:p>
        </p:txBody>
      </p:sp>
    </p:spTree>
    <p:extLst>
      <p:ext uri="{BB962C8B-B14F-4D97-AF65-F5344CB8AC3E}">
        <p14:creationId xmlns:p14="http://schemas.microsoft.com/office/powerpoint/2010/main" val="5878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1"/>
            <a:ext cx="9144000" cy="6858000"/>
          </a:xfrm>
          <a:solidFill>
            <a:schemeClr val="accent3">
              <a:lumMod val="75000"/>
            </a:schemeClr>
          </a:solidFill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t-BR" sz="3998" b="1" dirty="0">
                <a:solidFill>
                  <a:schemeClr val="tx1"/>
                </a:solidFill>
                <a:latin typeface="Times New Roman"/>
              </a:rPr>
              <a:t>RISCOS ATUARIAIS: DEPENDE DO REGIME FINANCEIRO ADOTADO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56628266"/>
              </p:ext>
            </p:extLst>
          </p:nvPr>
        </p:nvGraphicFramePr>
        <p:xfrm>
          <a:off x="-1289560" y="-6523577"/>
          <a:ext cx="14977872" cy="2147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8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723332"/>
            <a:ext cx="9144000" cy="6134669"/>
          </a:xfrm>
          <a:solidFill>
            <a:schemeClr val="accent3">
              <a:lumMod val="75000"/>
            </a:schemeClr>
          </a:solidFill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t-BR" sz="3998" b="1" dirty="0">
                <a:solidFill>
                  <a:schemeClr val="tx1"/>
                </a:solidFill>
              </a:rPr>
              <a:t>COMO VIRAR O JOGO?</a:t>
            </a:r>
            <a:endParaRPr lang="pt-BR" sz="3998" b="1" dirty="0">
              <a:solidFill>
                <a:schemeClr val="tx1"/>
              </a:solidFill>
              <a:latin typeface="Times New Roman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38690113"/>
              </p:ext>
            </p:extLst>
          </p:nvPr>
        </p:nvGraphicFramePr>
        <p:xfrm>
          <a:off x="-1190234" y="-6394318"/>
          <a:ext cx="14282927" cy="2147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entágono 2"/>
          <p:cNvSpPr/>
          <p:nvPr/>
        </p:nvSpPr>
        <p:spPr>
          <a:xfrm>
            <a:off x="7291759" y="3423141"/>
            <a:ext cx="3915509" cy="19460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rgbClr val="FFFF00"/>
                </a:solidFill>
              </a:rPr>
              <a:t>TRANSPARÊNCIA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24000" y="0"/>
            <a:ext cx="9144000" cy="734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8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accent3">
              <a:lumMod val="75000"/>
            </a:schemeClr>
          </a:solidFill>
        </p:spPr>
        <p:txBody>
          <a:bodyPr rtlCol="0"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pt-BR" sz="5400" b="1" dirty="0">
                <a:solidFill>
                  <a:schemeClr val="tx1"/>
                </a:solidFill>
              </a:rPr>
              <a:t>CONCEPÇÃO </a:t>
            </a:r>
          </a:p>
          <a:p>
            <a:pPr marL="0" indent="0" algn="ctr">
              <a:buNone/>
              <a:defRPr/>
            </a:pPr>
            <a:r>
              <a:rPr lang="pt-BR" sz="5400" b="1" dirty="0">
                <a:solidFill>
                  <a:schemeClr val="tx1"/>
                </a:solidFill>
              </a:rPr>
              <a:t>DO NOVO DRAA</a:t>
            </a:r>
          </a:p>
          <a:p>
            <a:pPr marL="0" indent="0" algn="ctr">
              <a:buNone/>
              <a:defRPr/>
            </a:pPr>
            <a:r>
              <a:rPr lang="pt-BR" sz="4300" b="1" dirty="0">
                <a:solidFill>
                  <a:srgbClr val="FFFF00"/>
                </a:solidFill>
              </a:rPr>
              <a:t>Atuação do Estado: </a:t>
            </a:r>
          </a:p>
          <a:p>
            <a:pPr marL="0" indent="0" algn="ctr">
              <a:buNone/>
              <a:defRPr/>
            </a:pPr>
            <a:r>
              <a:rPr lang="pt-BR" sz="4300" b="1" dirty="0">
                <a:solidFill>
                  <a:srgbClr val="FFFF00"/>
                </a:solidFill>
              </a:rPr>
              <a:t>Determinar padrões mínimos de segurança econômico-financeira e atuarial, com fins específicos de preservar a liquidez, a solvência e o equilíbrio dos planos de benefícios (LC 109/01);</a:t>
            </a:r>
            <a:endParaRPr lang="pt-BR" sz="3998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08450"/>
            <a:ext cx="457835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"/>
            <a:ext cx="9086791" cy="417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6342748" y="4615547"/>
            <a:ext cx="4325257" cy="1465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998" b="1" dirty="0">
                <a:solidFill>
                  <a:srgbClr val="FFFF00"/>
                </a:solidFill>
              </a:rPr>
              <a:t>QUANTOS SOMOS?</a:t>
            </a:r>
          </a:p>
          <a:p>
            <a:pPr algn="ctr"/>
            <a:r>
              <a:rPr lang="pt-BR" sz="3998" b="1" dirty="0">
                <a:solidFill>
                  <a:srgbClr val="FFFF00"/>
                </a:solidFill>
              </a:rPr>
              <a:t>QUASE 2 MIHÕES APOSENTADOS</a:t>
            </a:r>
          </a:p>
        </p:txBody>
      </p:sp>
    </p:spTree>
    <p:extLst>
      <p:ext uri="{BB962C8B-B14F-4D97-AF65-F5344CB8AC3E}">
        <p14:creationId xmlns:p14="http://schemas.microsoft.com/office/powerpoint/2010/main" val="19345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accent3">
              <a:lumMod val="75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0" indent="0" algn="ctr">
              <a:buNone/>
              <a:defRPr/>
            </a:pPr>
            <a:endParaRPr lang="pt-BR" sz="3998" b="1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pt-BR" sz="3998" b="1" dirty="0">
                <a:solidFill>
                  <a:srgbClr val="FFFF00"/>
                </a:solidFill>
              </a:rPr>
              <a:t>PORTARIA MPS Nº 563 DE 29/12/2014:</a:t>
            </a:r>
          </a:p>
          <a:p>
            <a:pPr eaLnBrk="1" fontAlgn="auto" hangingPunct="1">
              <a:defRPr/>
            </a:pPr>
            <a:r>
              <a:rPr lang="pt-BR" sz="3998" b="1" dirty="0">
                <a:solidFill>
                  <a:schemeClr val="tx1"/>
                </a:solidFill>
              </a:rPr>
              <a:t>Prazo para envio: 31/07/2015.</a:t>
            </a:r>
          </a:p>
          <a:p>
            <a:pPr eaLnBrk="1" fontAlgn="auto" hangingPunct="1">
              <a:defRPr/>
            </a:pPr>
            <a:r>
              <a:rPr lang="pt-BR" sz="3998" b="1" dirty="0">
                <a:solidFill>
                  <a:schemeClr val="tx1"/>
                </a:solidFill>
              </a:rPr>
              <a:t>Plano de custeio necessário para a cobertura do custo normal e do custo suplementar do RPPS: </a:t>
            </a:r>
          </a:p>
          <a:p>
            <a:pPr lvl="1" algn="just" eaLnBrk="1" fontAlgn="auto" hangingPunct="1">
              <a:buFont typeface="Wingdings" pitchFamily="2" charset="2"/>
              <a:buChar char="ü"/>
              <a:defRPr/>
            </a:pPr>
            <a:r>
              <a:rPr lang="pt-BR" sz="3800" b="1" dirty="0">
                <a:solidFill>
                  <a:schemeClr val="tx1"/>
                </a:solidFill>
              </a:rPr>
              <a:t>Legislação que implementar medidas para equacionar déficit ou atender o plano de custeio necessário: publicação até 31/12 do ano do DRAA;</a:t>
            </a:r>
          </a:p>
          <a:p>
            <a:pPr lvl="1" algn="just" eaLnBrk="1" fontAlgn="auto" hangingPunct="1">
              <a:buFont typeface="Wingdings" pitchFamily="2" charset="2"/>
              <a:buChar char="ü"/>
              <a:defRPr/>
            </a:pPr>
            <a:r>
              <a:rPr lang="pt-BR" sz="3800" b="1" dirty="0">
                <a:solidFill>
                  <a:schemeClr val="tx1"/>
                </a:solidFill>
              </a:rPr>
              <a:t>Em relação à geração atual.</a:t>
            </a:r>
          </a:p>
          <a:p>
            <a:pPr marL="0" indent="0" algn="ctr">
              <a:buNone/>
              <a:defRPr/>
            </a:pPr>
            <a:endParaRPr lang="pt-BR" sz="3998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3"/>
          <p:cNvSpPr>
            <a:spLocks noChangeArrowheads="1"/>
          </p:cNvSpPr>
          <p:nvPr/>
        </p:nvSpPr>
        <p:spPr bwMode="auto">
          <a:xfrm>
            <a:off x="1562101" y="1209675"/>
            <a:ext cx="9067800" cy="85726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pt-BR" altLang="pt-BR" sz="2198"/>
          </a:p>
        </p:txBody>
      </p:sp>
      <p:sp>
        <p:nvSpPr>
          <p:cNvPr id="96259" name="Rectangle 9"/>
          <p:cNvSpPr>
            <a:spLocks noChangeArrowheads="1"/>
          </p:cNvSpPr>
          <p:nvPr/>
        </p:nvSpPr>
        <p:spPr bwMode="auto">
          <a:xfrm>
            <a:off x="1562101" y="1295400"/>
            <a:ext cx="9067800" cy="5562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pt-BR" altLang="pt-BR" sz="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6260" name="Rectangle 10"/>
          <p:cNvSpPr>
            <a:spLocks noChangeArrowheads="1"/>
          </p:cNvSpPr>
          <p:nvPr/>
        </p:nvSpPr>
        <p:spPr bwMode="auto">
          <a:xfrm>
            <a:off x="1562101" y="3"/>
            <a:ext cx="9105902" cy="12239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pt-BR" altLang="pt-BR" sz="2000" b="1" dirty="0"/>
          </a:p>
          <a:p>
            <a:pPr algn="r" eaLnBrk="1" hangingPunct="1"/>
            <a:r>
              <a:rPr lang="pt-BR" altLang="pt-BR" sz="2198" b="1" dirty="0">
                <a:latin typeface="Tahoma" panose="020B0604030504040204" pitchFamily="34" charset="0"/>
                <a:cs typeface="Tahoma" panose="020B0604030504040204" pitchFamily="34" charset="0"/>
              </a:rPr>
              <a:t>Sobre o Novo DRAA para o acompanhamento do EFA</a:t>
            </a:r>
            <a:endParaRPr lang="pt-BR" altLang="pt-BR" sz="2198" b="1" dirty="0">
              <a:latin typeface="Arial" panose="020B0604020202020204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135190" y="1700217"/>
            <a:ext cx="7758113" cy="2159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Symbol" panose="05050102010706020507" pitchFamily="18" charset="2"/>
              <a:buNone/>
              <a:defRPr/>
            </a:pPr>
            <a:r>
              <a:rPr lang="pt-BR" alt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AVALIAÇÃO ATUARIAL </a:t>
            </a:r>
            <a:endParaRPr lang="pt-BR" altLang="pt-BR" sz="2800" b="1"/>
          </a:p>
        </p:txBody>
      </p:sp>
      <p:sp>
        <p:nvSpPr>
          <p:cNvPr id="96262" name="Rectangle 7"/>
          <p:cNvSpPr>
            <a:spLocks noChangeArrowheads="1"/>
          </p:cNvSpPr>
          <p:nvPr/>
        </p:nvSpPr>
        <p:spPr bwMode="auto">
          <a:xfrm>
            <a:off x="1847853" y="1916113"/>
            <a:ext cx="916305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>
            <a:lvl1pPr>
              <a:tabLst>
                <a:tab pos="190500" algn="l"/>
              </a:tabLs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90500" algn="l"/>
              </a:tabLs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90500" algn="l"/>
              </a:tabLs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90500" algn="l"/>
              </a:tabLs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90500" algn="l"/>
              </a:tabLs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30000"/>
              </a:spcAft>
              <a:buClr>
                <a:srgbClr val="00CC00"/>
              </a:buClr>
              <a:buFont typeface="Monotype Sorts" pitchFamily="2" charset="2"/>
              <a:buNone/>
            </a:pPr>
            <a:r>
              <a:rPr lang="pt-BR" altLang="pt-BR" sz="2600" b="1">
                <a:latin typeface="Arial" panose="020B0604020202020204" pitchFamily="34" charset="0"/>
              </a:rPr>
              <a:t> </a:t>
            </a:r>
            <a:r>
              <a:rPr lang="pt-BR" altLang="pt-BR" sz="2600" b="1">
                <a:latin typeface="Tahoma" panose="020B0604030504040204" pitchFamily="34" charset="0"/>
              </a:rPr>
              <a:t>Como se realiza uma Avaliação Atuarial?</a:t>
            </a:r>
            <a:r>
              <a:rPr lang="pt-BR" altLang="pt-BR" sz="2400" b="1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36878" name="AutoShape 16"/>
          <p:cNvSpPr>
            <a:spLocks noChangeArrowheads="1"/>
          </p:cNvSpPr>
          <p:nvPr/>
        </p:nvSpPr>
        <p:spPr bwMode="auto">
          <a:xfrm>
            <a:off x="2579691" y="3097214"/>
            <a:ext cx="1655762" cy="3095626"/>
          </a:xfrm>
          <a:prstGeom prst="curvedRightArrow">
            <a:avLst>
              <a:gd name="adj1" fmla="val 24350"/>
              <a:gd name="adj2" fmla="val 51168"/>
              <a:gd name="adj3" fmla="val 33333"/>
            </a:avLst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pt-BR" sz="2400" b="1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6264" name="Oval 17"/>
          <p:cNvSpPr>
            <a:spLocks noChangeArrowheads="1"/>
          </p:cNvSpPr>
          <p:nvPr/>
        </p:nvSpPr>
        <p:spPr bwMode="auto">
          <a:xfrm>
            <a:off x="2565402" y="2636839"/>
            <a:ext cx="2392363" cy="1528762"/>
          </a:xfrm>
          <a:prstGeom prst="ellipse">
            <a:avLst/>
          </a:prstGeom>
          <a:solidFill>
            <a:schemeClr val="bg2">
              <a:lumMod val="75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1399" b="1">
                <a:latin typeface="Tahoma" panose="020B0604030504040204" pitchFamily="34" charset="0"/>
              </a:rPr>
              <a:t>BASE NORMATIVA</a:t>
            </a:r>
          </a:p>
          <a:p>
            <a:pPr algn="ctr"/>
            <a:r>
              <a:rPr lang="pt-BR" altLang="pt-BR" sz="1399" b="1">
                <a:latin typeface="Tahoma" panose="020B0604030504040204" pitchFamily="34" charset="0"/>
              </a:rPr>
              <a:t>Rol de benefícios, </a:t>
            </a:r>
            <a:br>
              <a:rPr lang="pt-BR" altLang="pt-BR" sz="1399" b="1">
                <a:latin typeface="Tahoma" panose="020B0604030504040204" pitchFamily="34" charset="0"/>
              </a:rPr>
            </a:br>
            <a:r>
              <a:rPr lang="pt-BR" altLang="pt-BR" sz="1399" b="1">
                <a:latin typeface="Tahoma" panose="020B0604030504040204" pitchFamily="34" charset="0"/>
              </a:rPr>
              <a:t>valores e critérios </a:t>
            </a:r>
            <a:br>
              <a:rPr lang="pt-BR" altLang="pt-BR" sz="1399" b="1">
                <a:latin typeface="Tahoma" panose="020B0604030504040204" pitchFamily="34" charset="0"/>
              </a:rPr>
            </a:br>
            <a:r>
              <a:rPr lang="pt-BR" altLang="pt-BR" sz="1399" b="1">
                <a:latin typeface="Tahoma" panose="020B0604030504040204" pitchFamily="34" charset="0"/>
              </a:rPr>
              <a:t>de elegibilidades</a:t>
            </a:r>
          </a:p>
          <a:p>
            <a:pPr algn="ctr"/>
            <a:r>
              <a:rPr lang="pt-BR" altLang="pt-BR" sz="1399" b="1">
                <a:latin typeface="Tahoma" panose="020B0604030504040204" pitchFamily="34" charset="0"/>
              </a:rPr>
              <a:t>(LEI)</a:t>
            </a:r>
          </a:p>
        </p:txBody>
      </p:sp>
      <p:sp>
        <p:nvSpPr>
          <p:cNvPr id="36877" name="AutoShape 15"/>
          <p:cNvSpPr>
            <a:spLocks noChangeArrowheads="1"/>
          </p:cNvSpPr>
          <p:nvPr/>
        </p:nvSpPr>
        <p:spPr bwMode="auto">
          <a:xfrm>
            <a:off x="5876924" y="3338514"/>
            <a:ext cx="928690" cy="1571626"/>
          </a:xfrm>
          <a:prstGeom prst="downArrow">
            <a:avLst>
              <a:gd name="adj1" fmla="val 50000"/>
              <a:gd name="adj2" fmla="val 36557"/>
            </a:avLst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36876" name="AutoShape 14"/>
          <p:cNvSpPr>
            <a:spLocks noChangeArrowheads="1"/>
          </p:cNvSpPr>
          <p:nvPr/>
        </p:nvSpPr>
        <p:spPr bwMode="auto">
          <a:xfrm flipH="1">
            <a:off x="8197854" y="2836863"/>
            <a:ext cx="1511300" cy="3384550"/>
          </a:xfrm>
          <a:prstGeom prst="curvedRightArrow">
            <a:avLst>
              <a:gd name="adj1" fmla="val 24349"/>
              <a:gd name="adj2" fmla="val 51174"/>
              <a:gd name="adj3" fmla="val 33333"/>
            </a:avLst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96267" name="Rectangle 18"/>
          <p:cNvSpPr>
            <a:spLocks noChangeArrowheads="1"/>
          </p:cNvSpPr>
          <p:nvPr/>
        </p:nvSpPr>
        <p:spPr bwMode="auto">
          <a:xfrm>
            <a:off x="4381502" y="4941889"/>
            <a:ext cx="3730625" cy="1154112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1600" b="1">
                <a:latin typeface="Tahoma" panose="020B0604030504040204" pitchFamily="34" charset="0"/>
              </a:rPr>
              <a:t>CÁLCULO DO CUSTO E OBRIGAÇÕES</a:t>
            </a:r>
          </a:p>
          <a:p>
            <a:pPr algn="ctr"/>
            <a:r>
              <a:rPr lang="pt-BR" altLang="pt-BR" sz="1600" b="1">
                <a:latin typeface="Tahoma" panose="020B0604030504040204" pitchFamily="34" charset="0"/>
              </a:rPr>
              <a:t>DO PLANO DE  BENEFÍCIOS</a:t>
            </a:r>
          </a:p>
          <a:p>
            <a:pPr algn="ctr"/>
            <a:r>
              <a:rPr lang="pt-BR" altLang="pt-BR" sz="1600" b="1">
                <a:latin typeface="Tahoma" panose="020B0604030504040204" pitchFamily="34" charset="0"/>
              </a:rPr>
              <a:t> DO RPPS</a:t>
            </a:r>
          </a:p>
        </p:txBody>
      </p:sp>
      <p:sp>
        <p:nvSpPr>
          <p:cNvPr id="96268" name="Retângulo 10"/>
          <p:cNvSpPr>
            <a:spLocks noChangeArrowheads="1"/>
          </p:cNvSpPr>
          <p:nvPr/>
        </p:nvSpPr>
        <p:spPr bwMode="auto">
          <a:xfrm>
            <a:off x="3905252" y="6345241"/>
            <a:ext cx="49530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1800">
                <a:latin typeface="Arial Unicode MS" panose="020B0604020202020204" pitchFamily="34" charset="-128"/>
              </a:rPr>
              <a:t>Fonte: Adaptado de Gushiken (2002)</a:t>
            </a:r>
          </a:p>
        </p:txBody>
      </p:sp>
      <p:sp>
        <p:nvSpPr>
          <p:cNvPr id="96269" name="Oval 20"/>
          <p:cNvSpPr>
            <a:spLocks noChangeArrowheads="1"/>
          </p:cNvSpPr>
          <p:nvPr/>
        </p:nvSpPr>
        <p:spPr bwMode="auto">
          <a:xfrm>
            <a:off x="5073654" y="2636838"/>
            <a:ext cx="2592388" cy="1506538"/>
          </a:xfrm>
          <a:prstGeom prst="ellipse">
            <a:avLst/>
          </a:prstGeom>
          <a:solidFill>
            <a:schemeClr val="bg2">
              <a:lumMod val="75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1399" b="1">
                <a:latin typeface="Tahoma" panose="020B0604030504040204" pitchFamily="34" charset="0"/>
              </a:rPr>
              <a:t>BASE CADASTRAL</a:t>
            </a:r>
          </a:p>
          <a:p>
            <a:pPr algn="ctr"/>
            <a:r>
              <a:rPr lang="pt-BR" altLang="pt-BR" sz="1399" b="1">
                <a:latin typeface="Tahoma" panose="020B0604030504040204" pitchFamily="34" charset="0"/>
              </a:rPr>
              <a:t>Características individuais</a:t>
            </a:r>
          </a:p>
          <a:p>
            <a:pPr algn="ctr"/>
            <a:r>
              <a:rPr lang="pt-BR" altLang="pt-BR" sz="1399" b="1">
                <a:latin typeface="Tahoma" panose="020B0604030504040204" pitchFamily="34" charset="0"/>
              </a:rPr>
              <a:t>dos Segurados</a:t>
            </a:r>
          </a:p>
          <a:p>
            <a:pPr algn="ctr"/>
            <a:r>
              <a:rPr lang="pt-BR" altLang="pt-BR" sz="1399" b="1">
                <a:latin typeface="Tahoma" panose="020B0604030504040204" pitchFamily="34" charset="0"/>
              </a:rPr>
              <a:t>(CADASTRO)</a:t>
            </a:r>
          </a:p>
        </p:txBody>
      </p:sp>
      <p:sp>
        <p:nvSpPr>
          <p:cNvPr id="96270" name="Oval 19"/>
          <p:cNvSpPr>
            <a:spLocks noChangeArrowheads="1"/>
          </p:cNvSpPr>
          <p:nvPr/>
        </p:nvSpPr>
        <p:spPr bwMode="auto">
          <a:xfrm>
            <a:off x="7794628" y="2636838"/>
            <a:ext cx="2405064" cy="1555750"/>
          </a:xfrm>
          <a:prstGeom prst="ellipse">
            <a:avLst/>
          </a:prstGeom>
          <a:solidFill>
            <a:schemeClr val="bg2">
              <a:lumMod val="75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1399" b="1">
                <a:latin typeface="Tahoma" panose="020B0604030504040204" pitchFamily="34" charset="0"/>
              </a:rPr>
              <a:t>BASE ATUARIAL</a:t>
            </a:r>
          </a:p>
          <a:p>
            <a:pPr algn="ctr"/>
            <a:r>
              <a:rPr lang="pt-BR" altLang="pt-BR" sz="1399" b="1">
                <a:latin typeface="Tahoma" panose="020B0604030504040204" pitchFamily="34" charset="0"/>
              </a:rPr>
              <a:t>Hipóteses atuariais e </a:t>
            </a:r>
            <a:br>
              <a:rPr lang="pt-BR" altLang="pt-BR" sz="1399" b="1">
                <a:latin typeface="Tahoma" panose="020B0604030504040204" pitchFamily="34" charset="0"/>
              </a:rPr>
            </a:br>
            <a:r>
              <a:rPr lang="pt-BR" altLang="pt-BR" sz="1399" b="1">
                <a:latin typeface="Tahoma" panose="020B0604030504040204" pitchFamily="34" charset="0"/>
              </a:rPr>
              <a:t>métodos de projeção</a:t>
            </a:r>
            <a:br>
              <a:rPr lang="pt-BR" altLang="pt-BR" sz="1399" b="1">
                <a:latin typeface="Tahoma" panose="020B0604030504040204" pitchFamily="34" charset="0"/>
              </a:rPr>
            </a:br>
            <a:r>
              <a:rPr lang="pt-BR" altLang="pt-BR" sz="1399" b="1">
                <a:latin typeface="Tahoma" panose="020B0604030504040204" pitchFamily="34" charset="0"/>
              </a:rPr>
              <a:t>de valores futuros/atuais</a:t>
            </a:r>
          </a:p>
          <a:p>
            <a:pPr algn="ctr"/>
            <a:r>
              <a:rPr lang="pt-BR" altLang="pt-BR" sz="1399" b="1">
                <a:latin typeface="Tahoma" panose="020B0604030504040204" pitchFamily="34" charset="0"/>
              </a:rPr>
              <a:t>(NTA)</a:t>
            </a:r>
            <a:endParaRPr lang="pt-BR" altLang="pt-BR" sz="16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pt-BR" sz="3000" b="1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sz="3000" b="1" dirty="0">
              <a:solidFill>
                <a:prstClr val="white"/>
              </a:solidFill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1625601" y="4"/>
          <a:ext cx="9042400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/>
          <p:cNvSpPr/>
          <p:nvPr/>
        </p:nvSpPr>
        <p:spPr>
          <a:xfrm>
            <a:off x="6327779" y="2"/>
            <a:ext cx="4340225" cy="88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</a:rPr>
              <a:t>FLUXO DAS INFORMAÇÕES ATUARIAIS CADPREV</a:t>
            </a:r>
          </a:p>
        </p:txBody>
      </p:sp>
      <p:sp>
        <p:nvSpPr>
          <p:cNvPr id="5" name="Retângulo 4"/>
          <p:cNvSpPr/>
          <p:nvPr/>
        </p:nvSpPr>
        <p:spPr>
          <a:xfrm>
            <a:off x="1524001" y="2930526"/>
            <a:ext cx="1422401" cy="996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prstClr val="white"/>
                </a:solidFill>
              </a:rPr>
              <a:t>Obtenção e crítica dos dados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35139" y="3863978"/>
            <a:ext cx="2052638" cy="99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prstClr val="white"/>
                </a:solidFill>
              </a:rPr>
              <a:t>Proposição e aprovação das hipóteses 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35203" y="4833940"/>
            <a:ext cx="2249488" cy="996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prstClr val="white"/>
                </a:solidFill>
              </a:rPr>
              <a:t>Estudos atuariais de aplicabilidade das premissas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946403" y="5800727"/>
            <a:ext cx="2844800" cy="996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prstClr val="white"/>
                </a:solidFill>
              </a:rPr>
              <a:t>Aprovação Resultados pelos conselhos, ente e RPPS</a:t>
            </a: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26988"/>
            <a:ext cx="9144000" cy="68580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pt-BR" sz="4000" b="1" dirty="0">
                <a:solidFill>
                  <a:schemeClr val="tx1"/>
                </a:solidFill>
              </a:rPr>
              <a:t>Demonstrativo de </a:t>
            </a:r>
          </a:p>
          <a:p>
            <a:pPr marL="0" indent="0" algn="ctr">
              <a:buNone/>
              <a:defRPr/>
            </a:pPr>
            <a:r>
              <a:rPr lang="pt-BR" sz="4000" b="1" dirty="0">
                <a:solidFill>
                  <a:schemeClr val="tx1"/>
                </a:solidFill>
              </a:rPr>
              <a:t>Resultado da </a:t>
            </a:r>
          </a:p>
          <a:p>
            <a:pPr marL="0" indent="0" algn="ctr">
              <a:buNone/>
              <a:defRPr/>
            </a:pPr>
            <a:r>
              <a:rPr lang="pt-BR" sz="4000" b="1" dirty="0">
                <a:solidFill>
                  <a:schemeClr val="tx1"/>
                </a:solidFill>
              </a:rPr>
              <a:t>Avaliação Atuarial</a:t>
            </a:r>
          </a:p>
          <a:p>
            <a:pPr marL="0" indent="0" algn="ctr">
              <a:buNone/>
              <a:defRPr/>
            </a:pPr>
            <a:r>
              <a:rPr lang="pt-BR" sz="4000" b="1" dirty="0">
                <a:solidFill>
                  <a:schemeClr val="tx1"/>
                </a:solidFill>
              </a:rPr>
              <a:t>(DRAA)</a:t>
            </a:r>
            <a:endParaRPr lang="pt-BR" sz="4000" b="1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pt-B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524000" y="0"/>
            <a:ext cx="4572000" cy="6858000"/>
          </a:xfrm>
          <a:solidFill>
            <a:schemeClr val="accent3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endParaRPr lang="pt-BR" sz="25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pt-BR" sz="2500" b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pt-BR" sz="3000" b="1" dirty="0">
                <a:solidFill>
                  <a:srgbClr val="FFFF00"/>
                </a:solidFill>
              </a:rPr>
              <a:t>Informações ref. RPPS: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t-BR" sz="2500" b="1" dirty="0">
                <a:solidFill>
                  <a:schemeClr val="tx1"/>
                </a:solidFill>
              </a:rPr>
              <a:t>Cadastro: </a:t>
            </a:r>
            <a:r>
              <a:rPr lang="pt-BR" sz="2299" b="1" dirty="0">
                <a:solidFill>
                  <a:schemeClr val="tx1"/>
                </a:solidFill>
              </a:rPr>
              <a:t>Ente, UG, Colegiado Deliberativo;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t-BR" sz="2500" b="1" dirty="0">
                <a:solidFill>
                  <a:schemeClr val="tx1"/>
                </a:solidFill>
              </a:rPr>
              <a:t>Órgãos/entidade;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t-BR" sz="2500" b="1" dirty="0">
                <a:solidFill>
                  <a:schemeClr val="tx1"/>
                </a:solidFill>
              </a:rPr>
              <a:t>Base Normativa: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pt-BR" sz="2299" b="1" dirty="0">
                <a:solidFill>
                  <a:schemeClr val="tx1"/>
                </a:solidFill>
              </a:rPr>
              <a:t>Plano de Custeio;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pt-BR" sz="2299" b="1" dirty="0">
                <a:solidFill>
                  <a:schemeClr val="tx1"/>
                </a:solidFill>
              </a:rPr>
              <a:t>Plano de Benefícios;</a:t>
            </a:r>
          </a:p>
          <a:p>
            <a:pPr marL="742860" lvl="2">
              <a:buFont typeface="Wingdings" pitchFamily="2" charset="2"/>
              <a:buChar char="Ø"/>
              <a:defRPr/>
            </a:pPr>
            <a:r>
              <a:rPr lang="pt-BR" sz="2299" b="1" dirty="0">
                <a:solidFill>
                  <a:schemeClr val="tx1"/>
                </a:solidFill>
              </a:rPr>
              <a:t>Segregação da Massa.</a:t>
            </a:r>
          </a:p>
          <a:p>
            <a:pPr marL="285715" lvl="1">
              <a:buFont typeface="Wingdings" pitchFamily="2" charset="2"/>
              <a:buChar char="Ø"/>
              <a:defRPr/>
            </a:pPr>
            <a:r>
              <a:rPr lang="pt-BR" sz="2500" b="1" dirty="0">
                <a:solidFill>
                  <a:schemeClr val="tx1"/>
                </a:solidFill>
              </a:rPr>
              <a:t>Base Cadastral: população</a:t>
            </a:r>
          </a:p>
          <a:p>
            <a:pPr marL="285715" lvl="1">
              <a:buFont typeface="Wingdings" pitchFamily="2" charset="2"/>
              <a:buChar char="Ø"/>
              <a:defRPr/>
            </a:pPr>
            <a:r>
              <a:rPr lang="pt-BR" sz="2500" b="1" dirty="0">
                <a:solidFill>
                  <a:schemeClr val="tx1"/>
                </a:solidFill>
              </a:rPr>
              <a:t>Base Técnica: escolha das hipóteses</a:t>
            </a:r>
          </a:p>
          <a:p>
            <a:pPr marL="285715" lvl="1">
              <a:buFont typeface="Wingdings" pitchFamily="2" charset="2"/>
              <a:buChar char="Ø"/>
              <a:defRPr/>
            </a:pPr>
            <a:r>
              <a:rPr lang="pt-BR" sz="2500" b="1" dirty="0">
                <a:solidFill>
                  <a:schemeClr val="tx1"/>
                </a:solidFill>
              </a:rPr>
              <a:t>Resultados: plano de custeio a constar em lei</a:t>
            </a:r>
            <a:endParaRPr lang="pt-BR" sz="2299" b="1" dirty="0">
              <a:solidFill>
                <a:schemeClr val="tx1"/>
              </a:solidFill>
            </a:endParaRPr>
          </a:p>
          <a:p>
            <a:pPr lvl="1" eaLnBrk="1" hangingPunct="1">
              <a:buFont typeface="Wingdings" pitchFamily="2" charset="2"/>
              <a:buChar char="Ø"/>
              <a:defRPr/>
            </a:pPr>
            <a:endParaRPr lang="pt-BR" sz="2299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096000" y="0"/>
            <a:ext cx="4572000" cy="6858000"/>
          </a:xfrm>
          <a:solidFill>
            <a:schemeClr val="accent3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pt-BR" sz="3000" b="1" dirty="0">
                <a:solidFill>
                  <a:srgbClr val="FFFF00"/>
                </a:solidFill>
              </a:rPr>
              <a:t>Informações do cálculo atuarial: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schemeClr val="tx1"/>
                </a:solidFill>
              </a:rPr>
              <a:t>Base Normativa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schemeClr val="tx1"/>
                </a:solidFill>
              </a:rPr>
              <a:t>Base Cadastral: estatísticas, avaliação crítica, tratamento da base cadastral;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schemeClr val="tx1"/>
                </a:solidFill>
              </a:rPr>
              <a:t>Base Técnica: hipóteses, aderência;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schemeClr val="tx1"/>
                </a:solidFill>
              </a:rPr>
              <a:t>Resultados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pt-BR" sz="25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pt-BR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pt-BR" sz="3998" b="1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pt-BR" sz="3998" b="1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pt-BR" sz="3998" b="1" dirty="0">
              <a:solidFill>
                <a:schemeClr val="tx1"/>
              </a:solidFill>
            </a:endParaRP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0"/>
            <a:ext cx="9147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26841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6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1361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36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6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1392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39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9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14029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40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4"/>
            <a:ext cx="9013825" cy="674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7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pt-BR" sz="3998" b="1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pt-BR" sz="3998" b="1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pt-BR" sz="3998" b="1" dirty="0">
              <a:solidFill>
                <a:schemeClr val="tx1"/>
              </a:solidFill>
            </a:endParaRPr>
          </a:p>
        </p:txBody>
      </p:sp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1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1"/>
            <a:ext cx="9144000" cy="6858000"/>
          </a:xfr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pt-BR" sz="3998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2177144"/>
            <a:ext cx="9152609" cy="31786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4" name="Pentágono 3"/>
          <p:cNvSpPr/>
          <p:nvPr/>
        </p:nvSpPr>
        <p:spPr>
          <a:xfrm>
            <a:off x="4607114" y="5471079"/>
            <a:ext cx="2706292" cy="138692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Estimados conforme </a:t>
            </a:r>
          </a:p>
          <a:p>
            <a:pPr algn="ctr"/>
            <a:r>
              <a:rPr lang="pt-BR" b="1" dirty="0"/>
              <a:t>DRAA  2011 a 2013</a:t>
            </a:r>
          </a:p>
          <a:p>
            <a:pPr algn="ctr"/>
            <a:r>
              <a:rPr lang="pt-BR" b="1" dirty="0"/>
              <a:t>DIPR 2014</a:t>
            </a:r>
          </a:p>
        </p:txBody>
      </p:sp>
      <p:sp>
        <p:nvSpPr>
          <p:cNvPr id="5" name="Pentágono 4"/>
          <p:cNvSpPr/>
          <p:nvPr/>
        </p:nvSpPr>
        <p:spPr>
          <a:xfrm>
            <a:off x="1524000" y="3"/>
            <a:ext cx="9144000" cy="24892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199" b="1" dirty="0"/>
              <a:t>QUANTO ‘EXECUTAMOS’ ANUALMENTE COM BENEFÍCIOS? </a:t>
            </a:r>
          </a:p>
        </p:txBody>
      </p:sp>
    </p:spTree>
    <p:extLst>
      <p:ext uri="{BB962C8B-B14F-4D97-AF65-F5344CB8AC3E}">
        <p14:creationId xmlns:p14="http://schemas.microsoft.com/office/powerpoint/2010/main" val="8231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1474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47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58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8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1505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2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1515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51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9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723332"/>
            <a:ext cx="9144000" cy="6134669"/>
          </a:xfrm>
          <a:solidFill>
            <a:schemeClr val="accent3">
              <a:lumMod val="75000"/>
            </a:schemeClr>
          </a:solidFill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t-BR" sz="3998" b="1" dirty="0">
                <a:solidFill>
                  <a:schemeClr val="tx1"/>
                </a:solidFill>
              </a:rPr>
              <a:t>RPPS COMO VIRAR O JOGO?</a:t>
            </a:r>
            <a:endParaRPr lang="pt-BR" sz="3998" b="1" dirty="0">
              <a:solidFill>
                <a:schemeClr val="tx1"/>
              </a:solidFill>
              <a:latin typeface="Times New Roman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66504807"/>
              </p:ext>
            </p:extLst>
          </p:nvPr>
        </p:nvGraphicFramePr>
        <p:xfrm>
          <a:off x="-1269748" y="-6692493"/>
          <a:ext cx="14282927" cy="2147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entágono 2"/>
          <p:cNvSpPr/>
          <p:nvPr/>
        </p:nvSpPr>
        <p:spPr>
          <a:xfrm>
            <a:off x="6354420" y="3065331"/>
            <a:ext cx="4870174" cy="19460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rgbClr val="FFFF00"/>
                </a:solidFill>
              </a:rPr>
              <a:t>PROFISSIONALIZAÇÃO</a:t>
            </a:r>
          </a:p>
          <a:p>
            <a:pPr algn="ctr"/>
            <a:r>
              <a:rPr lang="pt-BR" sz="3000" b="1" dirty="0">
                <a:solidFill>
                  <a:srgbClr val="FFFF00"/>
                </a:solidFill>
              </a:rPr>
              <a:t>DA GESTÃO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1524000" y="0"/>
            <a:ext cx="9144000" cy="734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32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2" y="1"/>
            <a:ext cx="7867650" cy="486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6"/>
          <p:cNvSpPr txBox="1">
            <a:spLocks/>
          </p:cNvSpPr>
          <p:nvPr/>
        </p:nvSpPr>
        <p:spPr>
          <a:xfrm>
            <a:off x="1524000" y="4946755"/>
            <a:ext cx="9144000" cy="19112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000" b="1">
                <a:solidFill>
                  <a:schemeClr val="tx1"/>
                </a:solidFill>
                <a:latin typeface="Times New Roman"/>
              </a:rPr>
              <a:t>OBRIGADO!</a:t>
            </a:r>
          </a:p>
          <a:p>
            <a:pPr marL="0" indent="0" algn="just">
              <a:buNone/>
            </a:pPr>
            <a:r>
              <a:rPr lang="pt-BR" sz="3000" b="1">
                <a:solidFill>
                  <a:schemeClr val="tx1"/>
                </a:solidFill>
                <a:latin typeface="Times New Roman"/>
              </a:rPr>
              <a:t>Allex Albert Rodrigues</a:t>
            </a:r>
          </a:p>
          <a:p>
            <a:pPr marL="0" indent="0" algn="just">
              <a:buNone/>
            </a:pPr>
            <a:r>
              <a:rPr lang="pt-BR" sz="3000" b="1">
                <a:solidFill>
                  <a:schemeClr val="tx1"/>
                </a:solidFill>
                <a:latin typeface="Times New Roman"/>
              </a:rPr>
              <a:t>Coord.-Geral de Auditoria, Atuária, Contabilidade e Investimentos - CGACI</a:t>
            </a:r>
            <a:endParaRPr lang="pt-BR" sz="3000" b="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3742544" y="4152275"/>
            <a:ext cx="2743200" cy="1000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Pesquisa com colaboradores do DRPSP pela </a:t>
            </a:r>
            <a:r>
              <a:rPr lang="pt-BR" dirty="0" err="1"/>
              <a:t>Elogroup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45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467910"/>
              </p:ext>
            </p:extLst>
          </p:nvPr>
        </p:nvGraphicFramePr>
        <p:xfrm>
          <a:off x="-2003315" y="-4978401"/>
          <a:ext cx="14292356" cy="1645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69" y="1469040"/>
            <a:ext cx="8775670" cy="421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ágono 4"/>
          <p:cNvSpPr/>
          <p:nvPr/>
        </p:nvSpPr>
        <p:spPr>
          <a:xfrm>
            <a:off x="5101340" y="5688108"/>
            <a:ext cx="2706292" cy="138692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Quantidade de servidores ativos</a:t>
            </a:r>
          </a:p>
          <a:p>
            <a:pPr algn="ctr"/>
            <a:r>
              <a:rPr lang="pt-BR" b="1" dirty="0"/>
              <a:t>(fonte DRAA 2014) </a:t>
            </a:r>
          </a:p>
        </p:txBody>
      </p:sp>
      <p:sp>
        <p:nvSpPr>
          <p:cNvPr id="3" name="Fluxograma: Processo alternativo 2"/>
          <p:cNvSpPr/>
          <p:nvPr/>
        </p:nvSpPr>
        <p:spPr>
          <a:xfrm>
            <a:off x="4387123" y="134915"/>
            <a:ext cx="6280879" cy="1334125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999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SOMOS?</a:t>
            </a:r>
          </a:p>
        </p:txBody>
      </p:sp>
    </p:spTree>
    <p:extLst>
      <p:ext uri="{BB962C8B-B14F-4D97-AF65-F5344CB8AC3E}">
        <p14:creationId xmlns:p14="http://schemas.microsoft.com/office/powerpoint/2010/main" val="32010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4"/>
            <a:ext cx="9144000" cy="6858001"/>
          </a:xfrm>
          <a:solidFill>
            <a:schemeClr val="accent3">
              <a:lumMod val="75000"/>
            </a:schemeClr>
          </a:solidFill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3998" b="1" dirty="0">
                <a:solidFill>
                  <a:srgbClr val="FFFF00"/>
                </a:solidFill>
              </a:rPr>
              <a:t>O QUE ARRECADAMOS E ‘GASTAMOS’? Fonte DIPR </a:t>
            </a:r>
            <a:r>
              <a:rPr lang="pt-BR" sz="3998" b="1" dirty="0" err="1">
                <a:solidFill>
                  <a:srgbClr val="FFFF00"/>
                </a:solidFill>
              </a:rPr>
              <a:t>fev</a:t>
            </a:r>
            <a:r>
              <a:rPr lang="pt-BR" sz="3998" b="1" dirty="0">
                <a:solidFill>
                  <a:srgbClr val="FFFF00"/>
                </a:solidFill>
              </a:rPr>
              <a:t>/14</a:t>
            </a:r>
          </a:p>
          <a:p>
            <a:pPr marL="0" indent="0" algn="ctr">
              <a:buNone/>
            </a:pPr>
            <a:endParaRPr lang="pt-BR" sz="3998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sz="3998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pt-BR" sz="2299" b="1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q"/>
            </a:pPr>
            <a:endParaRPr lang="pt-BR" b="1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q"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q"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q"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q"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q"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pt-BR" sz="1600" b="1" dirty="0">
                <a:solidFill>
                  <a:schemeClr val="tx1"/>
                </a:solidFill>
              </a:rPr>
              <a:t>Dados DIPR </a:t>
            </a:r>
            <a:r>
              <a:rPr lang="pt-BR" sz="1600" b="1" dirty="0" err="1">
                <a:solidFill>
                  <a:schemeClr val="tx1"/>
                </a:solidFill>
              </a:rPr>
              <a:t>fev</a:t>
            </a:r>
            <a:r>
              <a:rPr lang="pt-BR" sz="1600" b="1" dirty="0">
                <a:solidFill>
                  <a:schemeClr val="tx1"/>
                </a:solidFill>
              </a:rPr>
              <a:t>/14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9" y="1184275"/>
            <a:ext cx="9048750" cy="567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6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5"/>
            <a:ext cx="9144000" cy="6857999"/>
          </a:xfrm>
          <a:solidFill>
            <a:schemeClr val="accent1">
              <a:lumMod val="75000"/>
            </a:schemeClr>
          </a:solidFill>
        </p:spPr>
        <p:txBody>
          <a:bodyPr anchor="t"/>
          <a:lstStyle/>
          <a:p>
            <a:pPr marL="0" indent="0" algn="ctr">
              <a:buNone/>
            </a:pPr>
            <a:r>
              <a:rPr lang="pt-BR" sz="3000" b="1" dirty="0">
                <a:solidFill>
                  <a:srgbClr val="FFFF00"/>
                </a:solidFill>
              </a:rPr>
              <a:t>O QUE CONSEGUIMOS ‘POUPAR’ ATÉ AGORA PARA  GARANTIR OS FUTUROS BENEFÍCIOS?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42" y="972460"/>
            <a:ext cx="8999460" cy="588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9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24000" y="723332"/>
            <a:ext cx="9144000" cy="6134669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998" b="1" dirty="0">
              <a:solidFill>
                <a:schemeClr val="tx1"/>
              </a:solidFill>
              <a:latin typeface="Times New Roman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0548278"/>
              </p:ext>
            </p:extLst>
          </p:nvPr>
        </p:nvGraphicFramePr>
        <p:xfrm>
          <a:off x="1524000" y="682391"/>
          <a:ext cx="9144000" cy="617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73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7142</TotalTime>
  <Words>2715</Words>
  <Application>Microsoft Office PowerPoint</Application>
  <PresentationFormat>Widescreen</PresentationFormat>
  <Paragraphs>324</Paragraphs>
  <Slides>54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6" baseType="lpstr">
      <vt:lpstr>Arial Unicode MS</vt:lpstr>
      <vt:lpstr>Arial</vt:lpstr>
      <vt:lpstr>Calibri</vt:lpstr>
      <vt:lpstr>Century Gothic</vt:lpstr>
      <vt:lpstr>Domine</vt:lpstr>
      <vt:lpstr>Monotype Sorts</vt:lpstr>
      <vt:lpstr>Symbol</vt:lpstr>
      <vt:lpstr>Tahoma</vt:lpstr>
      <vt:lpstr>Times New Roman</vt:lpstr>
      <vt:lpstr>Wingdings</vt:lpstr>
      <vt:lpstr>Wingdings 3</vt:lpstr>
      <vt:lpstr>Fatia</vt:lpstr>
      <vt:lpstr>O Controle de Riscos da Gestão dos RPPS: O Papel do Novo DRAA e da regulamentação como Investidores Qualificados</vt:lpstr>
      <vt:lpstr>Apresentação do PowerPoint</vt:lpstr>
      <vt:lpstr>Elaboração: ipea maio/2015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TIPOS DE RISCOS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RESOLUÇÃO CMN Nº 3.922/2010 Instrução cvm nº</dc:title>
  <dc:creator>Allex Albert Rodrigues - MPS</dc:creator>
  <cp:lastModifiedBy>DataVideo</cp:lastModifiedBy>
  <cp:revision>256</cp:revision>
  <dcterms:created xsi:type="dcterms:W3CDTF">2015-02-25T22:32:36Z</dcterms:created>
  <dcterms:modified xsi:type="dcterms:W3CDTF">2015-06-19T11:56:42Z</dcterms:modified>
</cp:coreProperties>
</file>